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3" r:id="rId3"/>
    <p:sldId id="264" r:id="rId4"/>
    <p:sldId id="257" r:id="rId5"/>
    <p:sldId id="258" r:id="rId6"/>
    <p:sldId id="265" r:id="rId7"/>
    <p:sldId id="267" r:id="rId8"/>
    <p:sldId id="268" r:id="rId9"/>
    <p:sldId id="269" r:id="rId10"/>
    <p:sldId id="266" r:id="rId11"/>
    <p:sldId id="270" r:id="rId12"/>
    <p:sldId id="272" r:id="rId13"/>
    <p:sldId id="273" r:id="rId14"/>
    <p:sldId id="274" r:id="rId15"/>
    <p:sldId id="276" r:id="rId16"/>
    <p:sldId id="277" r:id="rId17"/>
    <p:sldId id="278" r:id="rId18"/>
    <p:sldId id="279" r:id="rId1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21"/>
    <p:restoredTop sz="94667"/>
  </p:normalViewPr>
  <p:slideViewPr>
    <p:cSldViewPr snapToGrid="0" snapToObjects="1">
      <p:cViewPr varScale="1">
        <p:scale>
          <a:sx n="110" d="100"/>
          <a:sy n="110" d="100"/>
        </p:scale>
        <p:origin x="400" y="1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8F9DFC-A644-BD43-8121-C5FC72FA4350}" type="datetimeFigureOut">
              <a:rPr lang="de-DE" smtClean="0"/>
              <a:pPr/>
              <a:t>18.06.18</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077A9C-B460-AD4B-8A39-70B17AB60E87}" type="slidenum">
              <a:rPr lang="de-DE" smtClean="0"/>
              <a:pPr/>
              <a:t>‹Nr.›</a:t>
            </a:fld>
            <a:endParaRPr lang="de-DE"/>
          </a:p>
        </p:txBody>
      </p:sp>
    </p:spTree>
    <p:extLst>
      <p:ext uri="{BB962C8B-B14F-4D97-AF65-F5344CB8AC3E}">
        <p14:creationId xmlns:p14="http://schemas.microsoft.com/office/powerpoint/2010/main" val="727817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p:cNvSpPr>
            <a:spLocks noGrp="1"/>
          </p:cNvSpPr>
          <p:nvPr>
            <p:ph type="dt" sz="half" idx="10"/>
          </p:nvPr>
        </p:nvSpPr>
        <p:spPr/>
        <p:txBody>
          <a:bodyPr/>
          <a:lstStyle/>
          <a:p>
            <a:fld id="{E9F68C80-70E4-4D40-BD34-3DEDE758382F}" type="datetimeFigureOut">
              <a:rPr lang="de-DE" smtClean="0"/>
              <a:pPr/>
              <a:t>18.06.18</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498986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Platzhalter für vertikalen Text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F68C80-70E4-4D40-BD34-3DEDE758382F}" type="datetimeFigureOut">
              <a:rPr lang="de-DE" smtClean="0"/>
              <a:pPr/>
              <a:t>18.06.18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46206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Platzhalter für vertikalen Text 2"/>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F68C80-70E4-4D40-BD34-3DEDE758382F}" type="datetimeFigureOut">
              <a:rPr lang="de-DE" smtClean="0"/>
              <a:pPr/>
              <a:t>18.06.18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371304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E9F68C80-70E4-4D40-BD34-3DEDE758382F}" type="datetimeFigureOut">
              <a:rPr lang="de-DE" smtClean="0"/>
              <a:pPr/>
              <a:t>18.06.18</a:t>
            </a:fld>
            <a:endParaRPr lang="de-DE"/>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545573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p:cNvSpPr>
            <a:spLocks noGrp="1"/>
          </p:cNvSpPr>
          <p:nvPr>
            <p:ph type="dt" sz="half" idx="10"/>
          </p:nvPr>
        </p:nvSpPr>
        <p:spPr/>
        <p:txBody>
          <a:bodyPr/>
          <a:lstStyle/>
          <a:p>
            <a:fld id="{E9F68C80-70E4-4D40-BD34-3DEDE758382F}" type="datetimeFigureOut">
              <a:rPr lang="de-DE" smtClean="0"/>
              <a:pPr/>
              <a:t>18.06.18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8420917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Inhaltsplatzhalter 2"/>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E9F68C80-70E4-4D40-BD34-3DEDE758382F}" type="datetimeFigureOut">
              <a:rPr lang="de-DE" smtClean="0"/>
              <a:pPr/>
              <a:t>18.06.18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91224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E9F68C80-70E4-4D40-BD34-3DEDE758382F}" type="datetimeFigureOut">
              <a:rPr lang="de-DE" smtClean="0"/>
              <a:pPr/>
              <a:t>18.06.18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9398104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3" name="Datumsplatzhalter 2"/>
          <p:cNvSpPr>
            <a:spLocks noGrp="1"/>
          </p:cNvSpPr>
          <p:nvPr>
            <p:ph type="dt" sz="half" idx="10"/>
          </p:nvPr>
        </p:nvSpPr>
        <p:spPr/>
        <p:txBody>
          <a:bodyPr/>
          <a:lstStyle/>
          <a:p>
            <a:fld id="{E9F68C80-70E4-4D40-BD34-3DEDE758382F}" type="datetimeFigureOut">
              <a:rPr lang="de-DE" smtClean="0"/>
              <a:pPr/>
              <a:t>18.06.18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445055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E9F68C80-70E4-4D40-BD34-3DEDE758382F}" type="datetimeFigureOut">
              <a:rPr lang="de-DE" smtClean="0"/>
              <a:pPr/>
              <a:t>18.06.18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151375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E9F68C80-70E4-4D40-BD34-3DEDE758382F}" type="datetimeFigureOut">
              <a:rPr lang="de-DE" smtClean="0"/>
              <a:pPr/>
              <a:t>18.06.18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97490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p:cNvSpPr>
            <a:spLocks noGrp="1"/>
          </p:cNvSpPr>
          <p:nvPr>
            <p:ph type="dt" sz="half" idx="10"/>
          </p:nvPr>
        </p:nvSpPr>
        <p:spPr/>
        <p:txBody>
          <a:bodyPr/>
          <a:lstStyle/>
          <a:p>
            <a:fld id="{E9F68C80-70E4-4D40-BD34-3DEDE758382F}" type="datetimeFigureOut">
              <a:rPr lang="de-DE" smtClean="0"/>
              <a:pPr/>
              <a:t>18.06.18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2663D9CC-5DAE-3743-97BD-CEED25306663}" type="slidenum">
              <a:rPr lang="de-DE" smtClean="0"/>
              <a:pPr/>
              <a:t>‹Nr.›</a:t>
            </a:fld>
            <a:endParaRPr lang="de-DE"/>
          </a:p>
        </p:txBody>
      </p:sp>
    </p:spTree>
    <p:extLst>
      <p:ext uri="{BB962C8B-B14F-4D97-AF65-F5344CB8AC3E}">
        <p14:creationId xmlns:p14="http://schemas.microsoft.com/office/powerpoint/2010/main" val="1360615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68C80-70E4-4D40-BD34-3DEDE758382F}" type="datetimeFigureOut">
              <a:rPr lang="de-DE" smtClean="0"/>
              <a:pPr/>
              <a:t>18.06.18</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63D9CC-5DAE-3743-97BD-CEED25306663}" type="slidenum">
              <a:rPr lang="de-DE" smtClean="0"/>
              <a:pPr/>
              <a:t>‹Nr.›</a:t>
            </a:fld>
            <a:endParaRPr lang="de-DE"/>
          </a:p>
        </p:txBody>
      </p:sp>
      <p:sp>
        <p:nvSpPr>
          <p:cNvPr id="7" name="Rectangle 2"/>
          <p:cNvSpPr>
            <a:spLocks noChangeArrowheads="1"/>
          </p:cNvSpPr>
          <p:nvPr userDrawn="1"/>
        </p:nvSpPr>
        <p:spPr bwMode="auto">
          <a:xfrm>
            <a:off x="566057" y="22098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45720" rIns="91440" bIns="45720" numCol="1" anchor="ctr" anchorCtr="0" compatLnSpc="1">
            <a:prstTxWarp prst="textNoShape">
              <a:avLst/>
            </a:prstTxWarp>
            <a:spAutoFit/>
          </a:bodyPr>
          <a:lstStyle/>
          <a:p>
            <a:endParaRPr lang="de-DE"/>
          </a:p>
        </p:txBody>
      </p:sp>
      <p:pic>
        <p:nvPicPr>
          <p:cNvPr id="8" name="Bild 7" descr="logoklein"/>
          <p:cNvPicPr/>
          <p:nvPr userDrawn="1"/>
        </p:nvPicPr>
        <p:blipFill>
          <a:blip r:embed="rId13"/>
          <a:srcRect/>
          <a:stretch>
            <a:fillRect/>
          </a:stretch>
        </p:blipFill>
        <p:spPr bwMode="auto">
          <a:xfrm>
            <a:off x="52387" y="6001778"/>
            <a:ext cx="919843" cy="627062"/>
          </a:xfrm>
          <a:prstGeom prst="rect">
            <a:avLst/>
          </a:prstGeom>
          <a:noFill/>
          <a:ln w="9525">
            <a:noFill/>
            <a:miter lim="800000"/>
            <a:headEnd/>
            <a:tailEnd/>
          </a:ln>
          <a:effectLst>
            <a:reflection blurRad="6350" stA="52000" endA="300" endPos="35000" dir="5400000" sy="-100000" algn="bl" rotWithShape="0"/>
          </a:effectLst>
        </p:spPr>
      </p:pic>
      <p:sp>
        <p:nvSpPr>
          <p:cNvPr id="9" name="Rectangle 3"/>
          <p:cNvSpPr>
            <a:spLocks noChangeArrowheads="1"/>
          </p:cNvSpPr>
          <p:nvPr userDrawn="1"/>
        </p:nvSpPr>
        <p:spPr bwMode="auto">
          <a:xfrm>
            <a:off x="3886200" y="6300458"/>
            <a:ext cx="121920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x-none" altLang="x-none" sz="1800" b="0" i="0" u="none" strike="noStrike" cap="none" normalizeH="0" baseline="0">
                <a:ln>
                  <a:noFill/>
                </a:ln>
                <a:solidFill>
                  <a:schemeClr val="tx1"/>
                </a:solidFill>
                <a:effectLst/>
                <a:latin typeface="Arial" charset="0"/>
              </a:rPr>
              <a:t>Tischt</a:t>
            </a:r>
            <a:r>
              <a:rPr kumimoji="0" lang="de-DE" altLang="x-none" sz="1800" b="0" i="0" u="none" strike="noStrike" cap="none" normalizeH="0" baseline="0" dirty="0" err="1">
                <a:ln>
                  <a:noFill/>
                </a:ln>
                <a:solidFill>
                  <a:schemeClr val="tx1"/>
                </a:solidFill>
                <a:effectLst/>
                <a:latin typeface="Arial" charset="0"/>
              </a:rPr>
              <a:t>e</a:t>
            </a:r>
            <a:r>
              <a:rPr kumimoji="0" lang="x-none" altLang="x-none" sz="1800" b="0" i="0" u="none" strike="noStrike" cap="none" normalizeH="0" baseline="0">
                <a:ln>
                  <a:noFill/>
                </a:ln>
                <a:solidFill>
                  <a:schemeClr val="tx1"/>
                </a:solidFill>
                <a:effectLst/>
                <a:latin typeface="Arial" charset="0"/>
              </a:rPr>
              <a:t>nnis-StadtVerband </a:t>
            </a:r>
            <a:r>
              <a:rPr kumimoji="0" lang="x-none" altLang="x-none" sz="1800" b="0" i="0" u="none" strike="noStrike" cap="none" normalizeH="0" baseline="0" dirty="0">
                <a:ln>
                  <a:noFill/>
                </a:ln>
                <a:solidFill>
                  <a:schemeClr val="tx1"/>
                </a:solidFill>
                <a:effectLst/>
                <a:latin typeface="Arial" charset="0"/>
              </a:rPr>
              <a:t>Wolfsburg e.V.</a:t>
            </a:r>
          </a:p>
        </p:txBody>
      </p:sp>
    </p:spTree>
    <p:extLst>
      <p:ext uri="{BB962C8B-B14F-4D97-AF65-F5344CB8AC3E}">
        <p14:creationId xmlns:p14="http://schemas.microsoft.com/office/powerpoint/2010/main" val="952450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tschimpke@ttvn.d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Arbeitstagung 2018</a:t>
            </a:r>
          </a:p>
        </p:txBody>
      </p:sp>
      <p:sp>
        <p:nvSpPr>
          <p:cNvPr id="3" name="Untertitel 2"/>
          <p:cNvSpPr>
            <a:spLocks noGrp="1"/>
          </p:cNvSpPr>
          <p:nvPr>
            <p:ph type="subTitle" idx="1"/>
          </p:nvPr>
        </p:nvSpPr>
        <p:spPr/>
        <p:txBody>
          <a:bodyPr/>
          <a:lstStyle/>
          <a:p>
            <a:r>
              <a:rPr lang="de-DE" dirty="0"/>
              <a:t>René Andres, </a:t>
            </a:r>
            <a:r>
              <a:rPr lang="de-DE" dirty="0" err="1"/>
              <a:t>Hehlingen</a:t>
            </a:r>
            <a:r>
              <a:rPr lang="de-DE" dirty="0"/>
              <a:t>, 16.06.2018</a:t>
            </a:r>
          </a:p>
        </p:txBody>
      </p:sp>
    </p:spTree>
    <p:extLst>
      <p:ext uri="{BB962C8B-B14F-4D97-AF65-F5344CB8AC3E}">
        <p14:creationId xmlns:p14="http://schemas.microsoft.com/office/powerpoint/2010/main" val="7242991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Auszug aus Protokoll Bezirksbeiratssitzung 15.11.2017</a:t>
            </a:r>
          </a:p>
        </p:txBody>
      </p:sp>
      <p:sp>
        <p:nvSpPr>
          <p:cNvPr id="3" name="Inhaltsplatzhalter 2"/>
          <p:cNvSpPr>
            <a:spLocks noGrp="1"/>
          </p:cNvSpPr>
          <p:nvPr>
            <p:ph idx="1"/>
          </p:nvPr>
        </p:nvSpPr>
        <p:spPr/>
        <p:txBody>
          <a:bodyPr>
            <a:normAutofit fontScale="55000" lnSpcReduction="20000"/>
          </a:bodyPr>
          <a:lstStyle/>
          <a:p>
            <a:endParaRPr lang="de-DE" dirty="0"/>
          </a:p>
          <a:p>
            <a:endParaRPr lang="de-DE" dirty="0"/>
          </a:p>
          <a:p>
            <a:r>
              <a:rPr lang="de-DE" dirty="0"/>
              <a:t>Nach Diskussion wurden zu folgenden Punkten Vereinbarungen getroffen: </a:t>
            </a:r>
          </a:p>
          <a:p>
            <a:pPr marL="0" indent="0">
              <a:buNone/>
            </a:pPr>
            <a:endParaRPr lang="de-DE" dirty="0"/>
          </a:p>
          <a:p>
            <a:r>
              <a:rPr lang="de-DE" b="1" dirty="0"/>
              <a:t>Bezirksstaffeln</a:t>
            </a:r>
            <a:br>
              <a:rPr lang="de-DE" dirty="0"/>
            </a:br>
            <a:r>
              <a:rPr lang="de-DE" dirty="0"/>
              <a:t>Die Bezirksstaffeln sollen weiterhin im Rahmen eines „virtuellen Bezirksverbandes“ bestehen bleiben. Die Verantwortung soll – so wie heute zugeordnet – bei den RV/SV/KV verbleiben. D. h., die Verbände sind für die Staffelleiter, ggf. </a:t>
            </a:r>
            <a:r>
              <a:rPr lang="de-DE" dirty="0" err="1"/>
              <a:t>Mannschaftsmeldegebühren</a:t>
            </a:r>
            <a:r>
              <a:rPr lang="de-DE" dirty="0"/>
              <a:t>, </a:t>
            </a:r>
            <a:r>
              <a:rPr lang="de-DE" dirty="0" err="1"/>
              <a:t>Ordnungsgebühren</a:t>
            </a:r>
            <a:r>
              <a:rPr lang="de-DE" dirty="0"/>
              <a:t> usw. verantwortlich. Eine Verlagerung an den TTVN wird als nicht sinnvoll angesehen. Zu klären ist, wer künftig die </a:t>
            </a:r>
            <a:r>
              <a:rPr lang="de-DE" dirty="0" err="1"/>
              <a:t>Ordnungsgebühren</a:t>
            </a:r>
            <a:r>
              <a:rPr lang="de-DE" dirty="0"/>
              <a:t> </a:t>
            </a:r>
            <a:r>
              <a:rPr lang="de-DE" dirty="0" err="1"/>
              <a:t>für</a:t>
            </a:r>
            <a:r>
              <a:rPr lang="de-DE" dirty="0"/>
              <a:t> </a:t>
            </a:r>
            <a:r>
              <a:rPr lang="de-DE" dirty="0" err="1"/>
              <a:t>verspätete</a:t>
            </a:r>
            <a:r>
              <a:rPr lang="de-DE" dirty="0"/>
              <a:t> Ergebnismeldung bzw. Spielberichtseingabe ausspricht. Ggf. muss dies wieder über den Staffelleiter erfolgen. </a:t>
            </a:r>
          </a:p>
          <a:p>
            <a:r>
              <a:rPr lang="de-DE" b="1" dirty="0"/>
              <a:t>Verantwortliche in TTVN Ausschüssen Erwachsene, Senioren und Jugend</a:t>
            </a:r>
            <a:br>
              <a:rPr lang="de-DE" dirty="0"/>
            </a:br>
            <a:r>
              <a:rPr lang="de-DE" dirty="0"/>
              <a:t>Verantwortliche </a:t>
            </a:r>
            <a:r>
              <a:rPr lang="de-DE" dirty="0" err="1"/>
              <a:t>für</a:t>
            </a:r>
            <a:r>
              <a:rPr lang="de-DE" dirty="0"/>
              <a:t> die TTVN Ausschüsse/Ressorts müssen benannt werden. Bei den Veranstaltungen handelt es sich um BIM, BRLT und Bezirksmini-Entscheid. Die </a:t>
            </a:r>
            <a:r>
              <a:rPr lang="de-DE" dirty="0" err="1"/>
              <a:t>für</a:t>
            </a:r>
            <a:r>
              <a:rPr lang="de-DE" dirty="0"/>
              <a:t> den Bereich „Braunschweig“ Verantwortlichen suchen </a:t>
            </a:r>
            <a:r>
              <a:rPr lang="de-DE" dirty="0" err="1"/>
              <a:t>für</a:t>
            </a:r>
            <a:r>
              <a:rPr lang="de-DE" dirty="0"/>
              <a:t> die Veranstaltungen </a:t>
            </a:r>
            <a:r>
              <a:rPr lang="de-DE" dirty="0" err="1"/>
              <a:t>Durchführer</a:t>
            </a:r>
            <a:r>
              <a:rPr lang="de-DE" dirty="0"/>
              <a:t>, erstellen Ausschreibungen und nehmen die Nominierung zur Landesveranstaltung vor. Die DB für die Veranstaltungen sind bereits angepasst. </a:t>
            </a:r>
          </a:p>
          <a:p>
            <a:r>
              <a:rPr lang="de-DE" b="1" dirty="0"/>
              <a:t>Finanzielle Abwicklung der Veranstaltungen über TTVN</a:t>
            </a:r>
            <a:br>
              <a:rPr lang="de-DE" dirty="0"/>
            </a:br>
            <a:r>
              <a:rPr lang="de-DE" dirty="0"/>
              <a:t>Die finanzielle Abwicklung der Bezirksveranstaltungen erfolgt über die Geschäftsstelle des TTVN. Der Entwurf für die TTVN </a:t>
            </a:r>
            <a:r>
              <a:rPr lang="de-DE" dirty="0" err="1"/>
              <a:t>GO-Ergänzungen</a:t>
            </a:r>
            <a:r>
              <a:rPr lang="de-DE" dirty="0"/>
              <a:t> wurde überarbeitet und als Anlage zum Protokoll beigefügt. </a:t>
            </a:r>
          </a:p>
          <a:p>
            <a:endParaRPr lang="de-DE" dirty="0"/>
          </a:p>
        </p:txBody>
      </p:sp>
      <p:sp>
        <p:nvSpPr>
          <p:cNvPr id="4" name="Textfeld 3">
            <a:extLst>
              <a:ext uri="{FF2B5EF4-FFF2-40B4-BE49-F238E27FC236}">
                <a16:creationId xmlns:a16="http://schemas.microsoft.com/office/drawing/2014/main" id="{3EBD5A91-7CA9-9B4D-8E5D-C12B8E06517A}"/>
              </a:ext>
            </a:extLst>
          </p:cNvPr>
          <p:cNvSpPr txBox="1"/>
          <p:nvPr/>
        </p:nvSpPr>
        <p:spPr>
          <a:xfrm>
            <a:off x="838200" y="1470508"/>
            <a:ext cx="7770076" cy="923330"/>
          </a:xfrm>
          <a:prstGeom prst="rect">
            <a:avLst/>
          </a:prstGeom>
          <a:noFill/>
        </p:spPr>
        <p:txBody>
          <a:bodyPr wrap="none" rtlCol="0">
            <a:spAutoFit/>
          </a:bodyPr>
          <a:lstStyle/>
          <a:p>
            <a:br>
              <a:rPr lang="de-DE" dirty="0"/>
            </a:br>
            <a:r>
              <a:rPr lang="de-DE" dirty="0"/>
              <a:t>Organisation/Verantwortung Bezirksveranstaltungen und Bezirksstaffeln ab 2018 </a:t>
            </a:r>
          </a:p>
          <a:p>
            <a:endParaRPr lang="de-DE" dirty="0"/>
          </a:p>
        </p:txBody>
      </p:sp>
    </p:spTree>
    <p:extLst>
      <p:ext uri="{BB962C8B-B14F-4D97-AF65-F5344CB8AC3E}">
        <p14:creationId xmlns:p14="http://schemas.microsoft.com/office/powerpoint/2010/main" val="240975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B9A81-33EF-914D-9C09-3FD783E57667}"/>
              </a:ext>
            </a:extLst>
          </p:cNvPr>
          <p:cNvSpPr>
            <a:spLocks noGrp="1"/>
          </p:cNvSpPr>
          <p:nvPr>
            <p:ph type="title"/>
          </p:nvPr>
        </p:nvSpPr>
        <p:spPr/>
        <p:txBody>
          <a:bodyPr>
            <a:noAutofit/>
          </a:bodyPr>
          <a:lstStyle/>
          <a:p>
            <a:r>
              <a:rPr lang="en-US" altLang="ko-KR" dirty="0"/>
              <a:t>Information </a:t>
            </a:r>
            <a:r>
              <a:rPr lang="en-US" altLang="ko-KR" dirty="0" err="1"/>
              <a:t>zur</a:t>
            </a:r>
            <a:r>
              <a:rPr lang="en-US" altLang="ko-KR" dirty="0"/>
              <a:t> </a:t>
            </a:r>
            <a:r>
              <a:rPr lang="en-US" altLang="ko-KR" dirty="0" err="1"/>
              <a:t>Auswirkung</a:t>
            </a:r>
            <a:r>
              <a:rPr lang="en-US" altLang="ko-KR" dirty="0"/>
              <a:t> der </a:t>
            </a:r>
            <a:r>
              <a:rPr lang="en-US" altLang="ko-KR" dirty="0" err="1"/>
              <a:t>Verschmelzung</a:t>
            </a:r>
            <a:r>
              <a:rPr lang="en-US" altLang="ko-KR" dirty="0"/>
              <a:t>/</a:t>
            </a:r>
            <a:r>
              <a:rPr lang="en-US" altLang="ko-KR" dirty="0" err="1"/>
              <a:t>Zeitpunkt</a:t>
            </a:r>
            <a:r>
              <a:rPr lang="en-US" altLang="ko-KR" dirty="0"/>
              <a:t>/</a:t>
            </a:r>
            <a:r>
              <a:rPr lang="en-US" altLang="ko-KR" dirty="0" err="1"/>
              <a:t>Spielbetrieb</a:t>
            </a:r>
            <a:r>
              <a:rPr lang="en-US" altLang="ko-KR" dirty="0"/>
              <a:t> </a:t>
            </a:r>
            <a:r>
              <a:rPr lang="en-US" altLang="ko-KR" dirty="0" err="1"/>
              <a:t>usw</a:t>
            </a:r>
            <a:r>
              <a:rPr lang="en-US" altLang="ko-KR" dirty="0"/>
              <a:t>.</a:t>
            </a:r>
            <a:endParaRPr lang="de-DE" dirty="0"/>
          </a:p>
        </p:txBody>
      </p:sp>
      <p:sp>
        <p:nvSpPr>
          <p:cNvPr id="3" name="Inhaltsplatzhalter 2">
            <a:extLst>
              <a:ext uri="{FF2B5EF4-FFF2-40B4-BE49-F238E27FC236}">
                <a16:creationId xmlns:a16="http://schemas.microsoft.com/office/drawing/2014/main" id="{135F8054-B7C8-B047-B243-EF9619A12766}"/>
              </a:ext>
            </a:extLst>
          </p:cNvPr>
          <p:cNvSpPr>
            <a:spLocks noGrp="1"/>
          </p:cNvSpPr>
          <p:nvPr>
            <p:ph idx="1"/>
          </p:nvPr>
        </p:nvSpPr>
        <p:spPr/>
        <p:txBody>
          <a:bodyPr/>
          <a:lstStyle/>
          <a:p>
            <a:pPr marL="0" indent="0">
              <a:buNone/>
            </a:pPr>
            <a:r>
              <a:rPr lang="de-DE" altLang="ko-KR" b="1" dirty="0">
                <a:solidFill>
                  <a:schemeClr val="tx1">
                    <a:lumMod val="75000"/>
                    <a:lumOff val="25000"/>
                  </a:schemeClr>
                </a:solidFill>
              </a:rPr>
              <a:t>Breitensport</a:t>
            </a:r>
            <a:endParaRPr lang="de-DE" dirty="0"/>
          </a:p>
          <a:p>
            <a:r>
              <a:rPr lang="de-DE" dirty="0"/>
              <a:t>Aktuell gibt es zahlreiche Angebote für den Breitensportbereich (Minimeisterschaften, Rundlauf- Team-Cup usw.) </a:t>
            </a:r>
          </a:p>
          <a:p>
            <a:r>
              <a:rPr lang="de-DE" dirty="0"/>
              <a:t>Mehr Teilnehmer in der Halle durch gemeinsame Ausrichtung von Veranstaltungen (z.B. Mini-Meisterschaften)</a:t>
            </a:r>
          </a:p>
          <a:p>
            <a:r>
              <a:rPr lang="de-DE" dirty="0"/>
              <a:t>Dadurch einfacherer Suche nach Veranstaltern</a:t>
            </a:r>
          </a:p>
          <a:p>
            <a:r>
              <a:rPr lang="de-DE" dirty="0"/>
              <a:t>Sehr gute Organisation im Rahmen des Rundlauf-Team Cups in Wolfsburg. Durch unsere Kontakte könnte dies in Gifhorn ausgeweitet werden</a:t>
            </a:r>
          </a:p>
          <a:p>
            <a:pPr marL="0" indent="0">
              <a:buNone/>
            </a:pPr>
            <a:endParaRPr lang="de-DE" dirty="0"/>
          </a:p>
        </p:txBody>
      </p:sp>
    </p:spTree>
    <p:extLst>
      <p:ext uri="{BB962C8B-B14F-4D97-AF65-F5344CB8AC3E}">
        <p14:creationId xmlns:p14="http://schemas.microsoft.com/office/powerpoint/2010/main" val="15040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B9A81-33EF-914D-9C09-3FD783E57667}"/>
              </a:ext>
            </a:extLst>
          </p:cNvPr>
          <p:cNvSpPr>
            <a:spLocks noGrp="1"/>
          </p:cNvSpPr>
          <p:nvPr>
            <p:ph type="title"/>
          </p:nvPr>
        </p:nvSpPr>
        <p:spPr/>
        <p:txBody>
          <a:bodyPr>
            <a:noAutofit/>
          </a:bodyPr>
          <a:lstStyle/>
          <a:p>
            <a:r>
              <a:rPr lang="en-US" altLang="ko-KR" dirty="0"/>
              <a:t>Information </a:t>
            </a:r>
            <a:r>
              <a:rPr lang="en-US" altLang="ko-KR" dirty="0" err="1"/>
              <a:t>zur</a:t>
            </a:r>
            <a:r>
              <a:rPr lang="en-US" altLang="ko-KR" dirty="0"/>
              <a:t> </a:t>
            </a:r>
            <a:r>
              <a:rPr lang="en-US" altLang="ko-KR" dirty="0" err="1"/>
              <a:t>Auswirkung</a:t>
            </a:r>
            <a:r>
              <a:rPr lang="en-US" altLang="ko-KR" dirty="0"/>
              <a:t> der </a:t>
            </a:r>
            <a:r>
              <a:rPr lang="en-US" altLang="ko-KR" dirty="0" err="1"/>
              <a:t>Verschmelzung</a:t>
            </a:r>
            <a:r>
              <a:rPr lang="en-US" altLang="ko-KR" dirty="0"/>
              <a:t>/</a:t>
            </a:r>
            <a:r>
              <a:rPr lang="en-US" altLang="ko-KR" dirty="0" err="1"/>
              <a:t>Zeitpunkt</a:t>
            </a:r>
            <a:r>
              <a:rPr lang="en-US" altLang="ko-KR" dirty="0"/>
              <a:t>/</a:t>
            </a:r>
            <a:r>
              <a:rPr lang="en-US" altLang="ko-KR" dirty="0" err="1"/>
              <a:t>Spielbetrieb</a:t>
            </a:r>
            <a:r>
              <a:rPr lang="en-US" altLang="ko-KR" dirty="0"/>
              <a:t> </a:t>
            </a:r>
            <a:r>
              <a:rPr lang="en-US" altLang="ko-KR" dirty="0" err="1"/>
              <a:t>usw</a:t>
            </a:r>
            <a:r>
              <a:rPr lang="en-US" altLang="ko-KR" dirty="0"/>
              <a:t>.</a:t>
            </a:r>
            <a:endParaRPr lang="de-DE" dirty="0"/>
          </a:p>
        </p:txBody>
      </p:sp>
      <p:sp>
        <p:nvSpPr>
          <p:cNvPr id="3" name="Inhaltsplatzhalter 2">
            <a:extLst>
              <a:ext uri="{FF2B5EF4-FFF2-40B4-BE49-F238E27FC236}">
                <a16:creationId xmlns:a16="http://schemas.microsoft.com/office/drawing/2014/main" id="{135F8054-B7C8-B047-B243-EF9619A12766}"/>
              </a:ext>
            </a:extLst>
          </p:cNvPr>
          <p:cNvSpPr>
            <a:spLocks noGrp="1"/>
          </p:cNvSpPr>
          <p:nvPr>
            <p:ph idx="1"/>
          </p:nvPr>
        </p:nvSpPr>
        <p:spPr/>
        <p:txBody>
          <a:bodyPr/>
          <a:lstStyle/>
          <a:p>
            <a:pPr marL="0" indent="0">
              <a:buNone/>
            </a:pPr>
            <a:r>
              <a:rPr lang="de-DE" altLang="ko-KR" b="1" dirty="0">
                <a:solidFill>
                  <a:schemeClr val="tx1">
                    <a:lumMod val="75000"/>
                    <a:lumOff val="25000"/>
                  </a:schemeClr>
                </a:solidFill>
              </a:rPr>
              <a:t>Einzelspielbetrieb (Turniere)</a:t>
            </a:r>
            <a:endParaRPr lang="de-DE" dirty="0"/>
          </a:p>
          <a:p>
            <a:r>
              <a:rPr lang="de-DE" dirty="0"/>
              <a:t>Die Qualität und die Quantität (letztere insbesondere im Erwachsenenbereich) sollten deutlich gesteigert werden können. </a:t>
            </a:r>
          </a:p>
          <a:p>
            <a:r>
              <a:rPr lang="de-DE" dirty="0"/>
              <a:t>Höhere Quote zur Qualifizierung auf nachfolgenden Veranstaltungen (z.B. Bezirksranglisten)</a:t>
            </a:r>
          </a:p>
          <a:p>
            <a:r>
              <a:rPr lang="de-DE" dirty="0"/>
              <a:t>Diesen Effekt erleben wir heute schon durch die gemeinsam ausgerichteten Meisterschaften sowie Ranglistenturniere </a:t>
            </a:r>
          </a:p>
          <a:p>
            <a:pPr marL="0" indent="0">
              <a:buNone/>
            </a:pPr>
            <a:endParaRPr lang="de-DE" dirty="0"/>
          </a:p>
        </p:txBody>
      </p:sp>
    </p:spTree>
    <p:extLst>
      <p:ext uri="{BB962C8B-B14F-4D97-AF65-F5344CB8AC3E}">
        <p14:creationId xmlns:p14="http://schemas.microsoft.com/office/powerpoint/2010/main" val="2256535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B9A81-33EF-914D-9C09-3FD783E57667}"/>
              </a:ext>
            </a:extLst>
          </p:cNvPr>
          <p:cNvSpPr>
            <a:spLocks noGrp="1"/>
          </p:cNvSpPr>
          <p:nvPr>
            <p:ph type="title"/>
          </p:nvPr>
        </p:nvSpPr>
        <p:spPr/>
        <p:txBody>
          <a:bodyPr>
            <a:noAutofit/>
          </a:bodyPr>
          <a:lstStyle/>
          <a:p>
            <a:r>
              <a:rPr lang="en-US" altLang="ko-KR" dirty="0"/>
              <a:t>Information </a:t>
            </a:r>
            <a:r>
              <a:rPr lang="en-US" altLang="ko-KR" dirty="0" err="1"/>
              <a:t>zur</a:t>
            </a:r>
            <a:r>
              <a:rPr lang="en-US" altLang="ko-KR" dirty="0"/>
              <a:t> </a:t>
            </a:r>
            <a:r>
              <a:rPr lang="en-US" altLang="ko-KR" dirty="0" err="1"/>
              <a:t>Auswirkung</a:t>
            </a:r>
            <a:r>
              <a:rPr lang="en-US" altLang="ko-KR" dirty="0"/>
              <a:t> der </a:t>
            </a:r>
            <a:r>
              <a:rPr lang="en-US" altLang="ko-KR" dirty="0" err="1"/>
              <a:t>Verschmelzung</a:t>
            </a:r>
            <a:r>
              <a:rPr lang="en-US" altLang="ko-KR" dirty="0"/>
              <a:t>/</a:t>
            </a:r>
            <a:r>
              <a:rPr lang="en-US" altLang="ko-KR" dirty="0" err="1"/>
              <a:t>Zeitpunkt</a:t>
            </a:r>
            <a:r>
              <a:rPr lang="en-US" altLang="ko-KR" dirty="0"/>
              <a:t>/</a:t>
            </a:r>
            <a:r>
              <a:rPr lang="en-US" altLang="ko-KR" dirty="0" err="1"/>
              <a:t>Spielbetrieb</a:t>
            </a:r>
            <a:r>
              <a:rPr lang="en-US" altLang="ko-KR" dirty="0"/>
              <a:t> </a:t>
            </a:r>
            <a:r>
              <a:rPr lang="en-US" altLang="ko-KR" dirty="0" err="1"/>
              <a:t>usw</a:t>
            </a:r>
            <a:r>
              <a:rPr lang="en-US" altLang="ko-KR" dirty="0"/>
              <a:t>.</a:t>
            </a:r>
            <a:endParaRPr lang="de-DE" dirty="0"/>
          </a:p>
        </p:txBody>
      </p:sp>
      <p:sp>
        <p:nvSpPr>
          <p:cNvPr id="3" name="Inhaltsplatzhalter 2">
            <a:extLst>
              <a:ext uri="{FF2B5EF4-FFF2-40B4-BE49-F238E27FC236}">
                <a16:creationId xmlns:a16="http://schemas.microsoft.com/office/drawing/2014/main" id="{135F8054-B7C8-B047-B243-EF9619A12766}"/>
              </a:ext>
            </a:extLst>
          </p:cNvPr>
          <p:cNvSpPr>
            <a:spLocks noGrp="1"/>
          </p:cNvSpPr>
          <p:nvPr>
            <p:ph idx="1"/>
          </p:nvPr>
        </p:nvSpPr>
        <p:spPr/>
        <p:txBody>
          <a:bodyPr/>
          <a:lstStyle/>
          <a:p>
            <a:pPr marL="0" indent="0">
              <a:buNone/>
            </a:pPr>
            <a:r>
              <a:rPr lang="de-DE" altLang="ko-KR" b="1" dirty="0">
                <a:solidFill>
                  <a:schemeClr val="tx1">
                    <a:lumMod val="75000"/>
                    <a:lumOff val="25000"/>
                  </a:schemeClr>
                </a:solidFill>
              </a:rPr>
              <a:t>Mannschaftsspielbetrieb Erwachsene</a:t>
            </a:r>
            <a:endParaRPr lang="de-DE" dirty="0"/>
          </a:p>
          <a:p>
            <a:r>
              <a:rPr lang="de-DE" dirty="0"/>
              <a:t>Im Erwachsenenpunktspielbetrieb sind insbesondere bei den Gruppeneinteilungen keine Änderungen geplant.</a:t>
            </a:r>
            <a:br>
              <a:rPr lang="de-DE" dirty="0"/>
            </a:br>
            <a:endParaRPr lang="de-DE" dirty="0"/>
          </a:p>
          <a:p>
            <a:pPr marL="0" indent="0">
              <a:buNone/>
            </a:pPr>
            <a:endParaRPr lang="de-DE" dirty="0"/>
          </a:p>
        </p:txBody>
      </p:sp>
    </p:spTree>
    <p:extLst>
      <p:ext uri="{BB962C8B-B14F-4D97-AF65-F5344CB8AC3E}">
        <p14:creationId xmlns:p14="http://schemas.microsoft.com/office/powerpoint/2010/main" val="232627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B9A81-33EF-914D-9C09-3FD783E57667}"/>
              </a:ext>
            </a:extLst>
          </p:cNvPr>
          <p:cNvSpPr>
            <a:spLocks noGrp="1"/>
          </p:cNvSpPr>
          <p:nvPr>
            <p:ph type="title"/>
          </p:nvPr>
        </p:nvSpPr>
        <p:spPr/>
        <p:txBody>
          <a:bodyPr>
            <a:noAutofit/>
          </a:bodyPr>
          <a:lstStyle/>
          <a:p>
            <a:r>
              <a:rPr lang="en-US" altLang="ko-KR" dirty="0"/>
              <a:t>Information </a:t>
            </a:r>
            <a:r>
              <a:rPr lang="en-US" altLang="ko-KR" dirty="0" err="1"/>
              <a:t>zur</a:t>
            </a:r>
            <a:r>
              <a:rPr lang="en-US" altLang="ko-KR" dirty="0"/>
              <a:t> </a:t>
            </a:r>
            <a:r>
              <a:rPr lang="en-US" altLang="ko-KR" dirty="0" err="1"/>
              <a:t>Auswirkung</a:t>
            </a:r>
            <a:r>
              <a:rPr lang="en-US" altLang="ko-KR" dirty="0"/>
              <a:t> der </a:t>
            </a:r>
            <a:r>
              <a:rPr lang="en-US" altLang="ko-KR" dirty="0" err="1"/>
              <a:t>Verschmelzung</a:t>
            </a:r>
            <a:r>
              <a:rPr lang="en-US" altLang="ko-KR" dirty="0"/>
              <a:t>/</a:t>
            </a:r>
            <a:r>
              <a:rPr lang="en-US" altLang="ko-KR" dirty="0" err="1"/>
              <a:t>Zeitpunkt</a:t>
            </a:r>
            <a:r>
              <a:rPr lang="en-US" altLang="ko-KR" dirty="0"/>
              <a:t>/</a:t>
            </a:r>
            <a:r>
              <a:rPr lang="en-US" altLang="ko-KR" dirty="0" err="1"/>
              <a:t>Spielbetrieb</a:t>
            </a:r>
            <a:r>
              <a:rPr lang="en-US" altLang="ko-KR" dirty="0"/>
              <a:t> </a:t>
            </a:r>
            <a:r>
              <a:rPr lang="en-US" altLang="ko-KR" dirty="0" err="1"/>
              <a:t>usw</a:t>
            </a:r>
            <a:r>
              <a:rPr lang="en-US" altLang="ko-KR" dirty="0"/>
              <a:t>.</a:t>
            </a:r>
            <a:endParaRPr lang="de-DE" dirty="0"/>
          </a:p>
        </p:txBody>
      </p:sp>
      <p:sp>
        <p:nvSpPr>
          <p:cNvPr id="3" name="Inhaltsplatzhalter 2">
            <a:extLst>
              <a:ext uri="{FF2B5EF4-FFF2-40B4-BE49-F238E27FC236}">
                <a16:creationId xmlns:a16="http://schemas.microsoft.com/office/drawing/2014/main" id="{135F8054-B7C8-B047-B243-EF9619A12766}"/>
              </a:ext>
            </a:extLst>
          </p:cNvPr>
          <p:cNvSpPr>
            <a:spLocks noGrp="1"/>
          </p:cNvSpPr>
          <p:nvPr>
            <p:ph idx="1"/>
          </p:nvPr>
        </p:nvSpPr>
        <p:spPr/>
        <p:txBody>
          <a:bodyPr/>
          <a:lstStyle/>
          <a:p>
            <a:pPr marL="0" indent="0">
              <a:buNone/>
            </a:pPr>
            <a:r>
              <a:rPr lang="de-DE" altLang="ko-KR" b="1" dirty="0">
                <a:solidFill>
                  <a:schemeClr val="tx1">
                    <a:lumMod val="75000"/>
                    <a:lumOff val="25000"/>
                  </a:schemeClr>
                </a:solidFill>
              </a:rPr>
              <a:t>Mannschaftsspielbetrieb Jugendliche</a:t>
            </a:r>
            <a:endParaRPr lang="de-DE" dirty="0"/>
          </a:p>
          <a:p>
            <a:r>
              <a:rPr lang="de-DE" dirty="0"/>
              <a:t>Spielstärkengerechte (an den QTTR-Werten orientierte) Integration der Wolfsburger Mannschaften in den </a:t>
            </a:r>
            <a:r>
              <a:rPr lang="de-DE" dirty="0" err="1"/>
              <a:t>Gifhorner</a:t>
            </a:r>
            <a:r>
              <a:rPr lang="de-DE" dirty="0"/>
              <a:t> Spielbetrieb</a:t>
            </a:r>
          </a:p>
          <a:p>
            <a:r>
              <a:rPr lang="de-DE" dirty="0"/>
              <a:t>keine Jugend- und Schülerklassen mehr getrennt, nur noch Jugend</a:t>
            </a:r>
          </a:p>
          <a:p>
            <a:r>
              <a:rPr lang="de-DE" dirty="0"/>
              <a:t>In den Punktspielen werden alle Spiele durchgespielt, d.h. ein Punktspiel kann z.B. auch 7:3, 8:2 oder 10:0 ausgehen</a:t>
            </a:r>
          </a:p>
          <a:p>
            <a:r>
              <a:rPr lang="de-DE" dirty="0"/>
              <a:t>Staffelleitung werden sich Uwe </a:t>
            </a:r>
            <a:r>
              <a:rPr lang="de-DE" dirty="0" err="1"/>
              <a:t>Ziaja</a:t>
            </a:r>
            <a:r>
              <a:rPr lang="de-DE" dirty="0"/>
              <a:t> (GF) und Hellen Niemann (WOB) teilen</a:t>
            </a:r>
          </a:p>
          <a:p>
            <a:pPr marL="0" indent="0">
              <a:buNone/>
            </a:pPr>
            <a:endParaRPr lang="de-DE" dirty="0"/>
          </a:p>
        </p:txBody>
      </p:sp>
    </p:spTree>
    <p:extLst>
      <p:ext uri="{BB962C8B-B14F-4D97-AF65-F5344CB8AC3E}">
        <p14:creationId xmlns:p14="http://schemas.microsoft.com/office/powerpoint/2010/main" val="329704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0B9A81-33EF-914D-9C09-3FD783E57667}"/>
              </a:ext>
            </a:extLst>
          </p:cNvPr>
          <p:cNvSpPr>
            <a:spLocks noGrp="1"/>
          </p:cNvSpPr>
          <p:nvPr>
            <p:ph type="title"/>
          </p:nvPr>
        </p:nvSpPr>
        <p:spPr/>
        <p:txBody>
          <a:bodyPr>
            <a:noAutofit/>
          </a:bodyPr>
          <a:lstStyle/>
          <a:p>
            <a:r>
              <a:rPr lang="en-US" altLang="ko-KR" dirty="0"/>
              <a:t>Information </a:t>
            </a:r>
            <a:r>
              <a:rPr lang="en-US" altLang="ko-KR" dirty="0" err="1"/>
              <a:t>zur</a:t>
            </a:r>
            <a:r>
              <a:rPr lang="en-US" altLang="ko-KR" dirty="0"/>
              <a:t> </a:t>
            </a:r>
            <a:r>
              <a:rPr lang="en-US" altLang="ko-KR" dirty="0" err="1"/>
              <a:t>Auswirkung</a:t>
            </a:r>
            <a:r>
              <a:rPr lang="en-US" altLang="ko-KR" dirty="0"/>
              <a:t> der </a:t>
            </a:r>
            <a:r>
              <a:rPr lang="en-US" altLang="ko-KR" dirty="0" err="1"/>
              <a:t>Verschmelzung</a:t>
            </a:r>
            <a:r>
              <a:rPr lang="en-US" altLang="ko-KR" dirty="0"/>
              <a:t>/</a:t>
            </a:r>
            <a:r>
              <a:rPr lang="en-US" altLang="ko-KR" dirty="0" err="1"/>
              <a:t>Zeitpunkt</a:t>
            </a:r>
            <a:r>
              <a:rPr lang="en-US" altLang="ko-KR" dirty="0"/>
              <a:t>/</a:t>
            </a:r>
            <a:r>
              <a:rPr lang="en-US" altLang="ko-KR" dirty="0" err="1"/>
              <a:t>Spielbetrieb</a:t>
            </a:r>
            <a:r>
              <a:rPr lang="en-US" altLang="ko-KR" dirty="0"/>
              <a:t> </a:t>
            </a:r>
            <a:r>
              <a:rPr lang="en-US" altLang="ko-KR" dirty="0" err="1"/>
              <a:t>usw</a:t>
            </a:r>
            <a:r>
              <a:rPr lang="en-US" altLang="ko-KR" dirty="0"/>
              <a:t>.</a:t>
            </a:r>
            <a:endParaRPr lang="de-DE" dirty="0"/>
          </a:p>
        </p:txBody>
      </p:sp>
      <p:sp>
        <p:nvSpPr>
          <p:cNvPr id="3" name="Inhaltsplatzhalter 2">
            <a:extLst>
              <a:ext uri="{FF2B5EF4-FFF2-40B4-BE49-F238E27FC236}">
                <a16:creationId xmlns:a16="http://schemas.microsoft.com/office/drawing/2014/main" id="{135F8054-B7C8-B047-B243-EF9619A12766}"/>
              </a:ext>
            </a:extLst>
          </p:cNvPr>
          <p:cNvSpPr>
            <a:spLocks noGrp="1"/>
          </p:cNvSpPr>
          <p:nvPr>
            <p:ph idx="1"/>
          </p:nvPr>
        </p:nvSpPr>
        <p:spPr/>
        <p:txBody>
          <a:bodyPr/>
          <a:lstStyle/>
          <a:p>
            <a:pPr marL="0" indent="0">
              <a:buNone/>
            </a:pPr>
            <a:r>
              <a:rPr lang="de-DE" altLang="ko-KR" b="1" dirty="0">
                <a:solidFill>
                  <a:schemeClr val="tx1">
                    <a:lumMod val="75000"/>
                    <a:lumOff val="25000"/>
                  </a:schemeClr>
                </a:solidFill>
              </a:rPr>
              <a:t>Mannschaftsspielbetrieb Jugendliche</a:t>
            </a:r>
            <a:endParaRPr lang="de-DE" dirty="0"/>
          </a:p>
          <a:p>
            <a:r>
              <a:rPr lang="de-DE" dirty="0"/>
              <a:t>es wird versucht eine Staffelstärke von acht Mannschaften in allen Klassen aufzubauen (insgesamt eine Kreisliga und vier oder fünf Kreisklassen)</a:t>
            </a:r>
          </a:p>
          <a:p>
            <a:r>
              <a:rPr lang="de-DE" dirty="0"/>
              <a:t>bei deutlich zu vielen Mannschaften in einer Staffel kann es zur Teilung in eine Nord- und eine Südstaffel kommen</a:t>
            </a:r>
          </a:p>
          <a:p>
            <a:r>
              <a:rPr lang="de-DE" dirty="0"/>
              <a:t>eine geografische Teilung ist aber grundsätzlich nicht vorgesehen</a:t>
            </a:r>
          </a:p>
          <a:p>
            <a:pPr marL="0" indent="0">
              <a:buNone/>
            </a:pPr>
            <a:endParaRPr lang="de-DE" dirty="0"/>
          </a:p>
        </p:txBody>
      </p:sp>
    </p:spTree>
    <p:extLst>
      <p:ext uri="{BB962C8B-B14F-4D97-AF65-F5344CB8AC3E}">
        <p14:creationId xmlns:p14="http://schemas.microsoft.com/office/powerpoint/2010/main" val="409483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3B605A-CCDF-7646-82D5-A9D549F67575}"/>
              </a:ext>
            </a:extLst>
          </p:cNvPr>
          <p:cNvSpPr>
            <a:spLocks noGrp="1"/>
          </p:cNvSpPr>
          <p:nvPr>
            <p:ph type="title"/>
          </p:nvPr>
        </p:nvSpPr>
        <p:spPr/>
        <p:txBody>
          <a:bodyPr/>
          <a:lstStyle/>
          <a:p>
            <a:r>
              <a:rPr lang="de-DE" dirty="0"/>
              <a:t>Finanzen nach der Verschmelzung</a:t>
            </a:r>
          </a:p>
        </p:txBody>
      </p:sp>
      <p:sp>
        <p:nvSpPr>
          <p:cNvPr id="3" name="Inhaltsplatzhalter 2">
            <a:extLst>
              <a:ext uri="{FF2B5EF4-FFF2-40B4-BE49-F238E27FC236}">
                <a16:creationId xmlns:a16="http://schemas.microsoft.com/office/drawing/2014/main" id="{B9E6C06E-40BC-844F-A603-2E6116DA9363}"/>
              </a:ext>
            </a:extLst>
          </p:cNvPr>
          <p:cNvSpPr>
            <a:spLocks noGrp="1"/>
          </p:cNvSpPr>
          <p:nvPr>
            <p:ph idx="1"/>
          </p:nvPr>
        </p:nvSpPr>
        <p:spPr/>
        <p:txBody>
          <a:bodyPr/>
          <a:lstStyle/>
          <a:p>
            <a:r>
              <a:rPr lang="de-DE" dirty="0"/>
              <a:t>Der Tischtennis Stadtverband Wolfsburg wird zukünftig die Finanz- und Gebührenordnung des Tischtennis Kreisverbandes Gifhorn nutzen. Finanziell hat dies für die Vereine keine große Auswirkung, da die Finanzordnung von Wolfsburg sowie die Gebührenordnung von Gifhorn sehr ähnlich aufgebaut sind. </a:t>
            </a:r>
          </a:p>
          <a:p>
            <a:endParaRPr lang="de-DE" dirty="0"/>
          </a:p>
        </p:txBody>
      </p:sp>
    </p:spTree>
    <p:extLst>
      <p:ext uri="{BB962C8B-B14F-4D97-AF65-F5344CB8AC3E}">
        <p14:creationId xmlns:p14="http://schemas.microsoft.com/office/powerpoint/2010/main" val="3000366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1C961-1363-9C42-80F0-3161041F398F}"/>
              </a:ext>
            </a:extLst>
          </p:cNvPr>
          <p:cNvSpPr>
            <a:spLocks noGrp="1"/>
          </p:cNvSpPr>
          <p:nvPr>
            <p:ph type="title"/>
          </p:nvPr>
        </p:nvSpPr>
        <p:spPr/>
        <p:txBody>
          <a:bodyPr/>
          <a:lstStyle/>
          <a:p>
            <a:r>
              <a:rPr lang="de-DE" dirty="0"/>
              <a:t>Highlights aus dem Vertrag</a:t>
            </a:r>
          </a:p>
        </p:txBody>
      </p:sp>
      <p:sp>
        <p:nvSpPr>
          <p:cNvPr id="3" name="Inhaltsplatzhalter 2">
            <a:extLst>
              <a:ext uri="{FF2B5EF4-FFF2-40B4-BE49-F238E27FC236}">
                <a16:creationId xmlns:a16="http://schemas.microsoft.com/office/drawing/2014/main" id="{35D0B024-A6B6-3047-BD73-4733F571B579}"/>
              </a:ext>
            </a:extLst>
          </p:cNvPr>
          <p:cNvSpPr>
            <a:spLocks noGrp="1"/>
          </p:cNvSpPr>
          <p:nvPr>
            <p:ph idx="1"/>
          </p:nvPr>
        </p:nvSpPr>
        <p:spPr/>
        <p:txBody>
          <a:bodyPr>
            <a:normAutofit lnSpcReduction="10000"/>
          </a:bodyPr>
          <a:lstStyle/>
          <a:p>
            <a:r>
              <a:rPr lang="de-DE" dirty="0"/>
              <a:t>Verschmelzung durch Aufnahme</a:t>
            </a:r>
          </a:p>
          <a:p>
            <a:r>
              <a:rPr lang="de-DE" dirty="0"/>
              <a:t>Die Finanzen gehen in den Tischtennis Regionsverband Gifhorn / Wolfsburg über</a:t>
            </a:r>
          </a:p>
          <a:p>
            <a:r>
              <a:rPr lang="de-DE" dirty="0"/>
              <a:t>Mit Wirksamwerden der Verschmelzung, also mit Eintragung der Verschmelzung im Vereinsregister des übernehmenden Vereins, werden die Mitglieder des übertragenen Vereins automatisch Mitglied im übernehmenden Verein. </a:t>
            </a:r>
          </a:p>
          <a:p>
            <a:r>
              <a:rPr lang="de-DE" dirty="0"/>
              <a:t>Ehrenmitglieder des übertragenen Vereins werden Ehrenmitglieder des übernehmenden Vereins. </a:t>
            </a:r>
          </a:p>
          <a:p>
            <a:r>
              <a:rPr lang="de-DE" dirty="0"/>
              <a:t>Die Verträge von unseren Trainern (aktuell 2) werden weitergeführt</a:t>
            </a:r>
          </a:p>
          <a:p>
            <a:endParaRPr lang="de-DE" dirty="0"/>
          </a:p>
        </p:txBody>
      </p:sp>
    </p:spTree>
    <p:extLst>
      <p:ext uri="{BB962C8B-B14F-4D97-AF65-F5344CB8AC3E}">
        <p14:creationId xmlns:p14="http://schemas.microsoft.com/office/powerpoint/2010/main" val="312836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A4BD8-B387-9F42-8FBD-7F7D0158A759}"/>
              </a:ext>
            </a:extLst>
          </p:cNvPr>
          <p:cNvSpPr>
            <a:spLocks noGrp="1"/>
          </p:cNvSpPr>
          <p:nvPr>
            <p:ph type="title"/>
          </p:nvPr>
        </p:nvSpPr>
        <p:spPr/>
        <p:txBody>
          <a:bodyPr/>
          <a:lstStyle/>
          <a:p>
            <a:r>
              <a:rPr lang="de-DE" dirty="0"/>
              <a:t>Datenschutzgrundordnung</a:t>
            </a:r>
          </a:p>
        </p:txBody>
      </p:sp>
      <p:sp>
        <p:nvSpPr>
          <p:cNvPr id="3" name="Inhaltsplatzhalter 2">
            <a:extLst>
              <a:ext uri="{FF2B5EF4-FFF2-40B4-BE49-F238E27FC236}">
                <a16:creationId xmlns:a16="http://schemas.microsoft.com/office/drawing/2014/main" id="{2FFAEBBE-695D-5E4B-8834-10EA7CECD3D3}"/>
              </a:ext>
            </a:extLst>
          </p:cNvPr>
          <p:cNvSpPr>
            <a:spLocks noGrp="1"/>
          </p:cNvSpPr>
          <p:nvPr>
            <p:ph idx="1"/>
          </p:nvPr>
        </p:nvSpPr>
        <p:spPr/>
        <p:txBody>
          <a:bodyPr>
            <a:normAutofit fontScale="70000" lnSpcReduction="20000"/>
          </a:bodyPr>
          <a:lstStyle/>
          <a:p>
            <a:r>
              <a:rPr lang="de-DE" dirty="0"/>
              <a:t>Am 25.05.2018 ist die DSGVO in Kraft getreten.</a:t>
            </a:r>
          </a:p>
          <a:p>
            <a:r>
              <a:rPr lang="de-DE" dirty="0"/>
              <a:t>Der TTVW verarbeitet personenbezogene Daten und ist daher verpflichtet sich nach der DSGVO zur richten</a:t>
            </a:r>
          </a:p>
          <a:p>
            <a:r>
              <a:rPr lang="de-DE" dirty="0"/>
              <a:t>Die Daten werden im Rahmen der Verbandstätigkeit verarbeitet.</a:t>
            </a:r>
          </a:p>
          <a:p>
            <a:pPr lvl="1"/>
            <a:r>
              <a:rPr lang="de-DE" dirty="0"/>
              <a:t>Rechnungen für die Finanzierung des TTVW</a:t>
            </a:r>
          </a:p>
          <a:p>
            <a:pPr lvl="1"/>
            <a:r>
              <a:rPr lang="de-DE" dirty="0"/>
              <a:t>Einladungen für Arbeits- und Verbandstagungen</a:t>
            </a:r>
          </a:p>
          <a:p>
            <a:pPr lvl="1"/>
            <a:r>
              <a:rPr lang="de-DE" dirty="0"/>
              <a:t>Andere Rundschreiben im Rahmen der </a:t>
            </a:r>
            <a:r>
              <a:rPr lang="de-DE" dirty="0" err="1"/>
              <a:t>Verbandstätigkeite</a:t>
            </a:r>
            <a:endParaRPr lang="de-DE" dirty="0"/>
          </a:p>
          <a:p>
            <a:r>
              <a:rPr lang="de-DE" dirty="0"/>
              <a:t>Daten werden nur weitergegeben im Rahmen von Meldungen bei Teilnahme an weiterführenden Veranstaltungen (Bezirk- oder Landesveranstaltungen)</a:t>
            </a:r>
          </a:p>
          <a:p>
            <a:r>
              <a:rPr lang="de-DE" dirty="0"/>
              <a:t>Der TTVW veröffentlicht Daten auf seiner Homepage von den Vereinen inkl. deren Ansprechpartner</a:t>
            </a:r>
          </a:p>
          <a:p>
            <a:pPr lvl="1"/>
            <a:r>
              <a:rPr lang="de-DE" dirty="0"/>
              <a:t>Einwilligung von den Verantwortlichen notwendig</a:t>
            </a:r>
          </a:p>
          <a:p>
            <a:r>
              <a:rPr lang="de-DE" dirty="0"/>
              <a:t>De TTVW hat hierzu eine Datenschutzordnung sowie eine Datenschutzinformation ausgearbeitet</a:t>
            </a:r>
          </a:p>
          <a:p>
            <a:r>
              <a:rPr lang="de-DE" dirty="0"/>
              <a:t>Diese wird im Anschluss an diese Veranstaltung versendet</a:t>
            </a:r>
          </a:p>
        </p:txBody>
      </p:sp>
    </p:spTree>
    <p:extLst>
      <p:ext uri="{BB962C8B-B14F-4D97-AF65-F5344CB8AC3E}">
        <p14:creationId xmlns:p14="http://schemas.microsoft.com/office/powerpoint/2010/main" val="2405047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30CB6A-B3B4-A24E-8ED3-A7976815F198}"/>
              </a:ext>
            </a:extLst>
          </p:cNvPr>
          <p:cNvSpPr>
            <a:spLocks noGrp="1"/>
          </p:cNvSpPr>
          <p:nvPr>
            <p:ph type="title"/>
          </p:nvPr>
        </p:nvSpPr>
        <p:spPr/>
        <p:txBody>
          <a:bodyPr/>
          <a:lstStyle/>
          <a:p>
            <a:r>
              <a:rPr lang="de-DE" dirty="0"/>
              <a:t>Agenda</a:t>
            </a:r>
          </a:p>
        </p:txBody>
      </p:sp>
      <p:sp>
        <p:nvSpPr>
          <p:cNvPr id="3" name="Inhaltsplatzhalter 2">
            <a:extLst>
              <a:ext uri="{FF2B5EF4-FFF2-40B4-BE49-F238E27FC236}">
                <a16:creationId xmlns:a16="http://schemas.microsoft.com/office/drawing/2014/main" id="{4C50B7A8-4356-EC45-A51D-47D84A5A725C}"/>
              </a:ext>
            </a:extLst>
          </p:cNvPr>
          <p:cNvSpPr>
            <a:spLocks noGrp="1"/>
          </p:cNvSpPr>
          <p:nvPr>
            <p:ph idx="1"/>
          </p:nvPr>
        </p:nvSpPr>
        <p:spPr/>
        <p:txBody>
          <a:bodyPr>
            <a:normAutofit fontScale="77500" lnSpcReduction="20000"/>
          </a:bodyPr>
          <a:lstStyle/>
          <a:p>
            <a:pPr marL="514350" indent="-514350">
              <a:buFont typeface="+mj-lt"/>
              <a:buAutoNum type="arabicPeriod"/>
            </a:pPr>
            <a:r>
              <a:rPr lang="de-DE" dirty="0"/>
              <a:t>Begrüßung</a:t>
            </a:r>
          </a:p>
          <a:p>
            <a:pPr marL="514350" indent="-514350">
              <a:buFont typeface="+mj-lt"/>
              <a:buAutoNum type="arabicPeriod"/>
            </a:pPr>
            <a:r>
              <a:rPr lang="de-DE" dirty="0"/>
              <a:t>Ehrung</a:t>
            </a:r>
          </a:p>
          <a:p>
            <a:pPr marL="514350" indent="-514350">
              <a:buFont typeface="+mj-lt"/>
              <a:buAutoNum type="arabicPeriod"/>
            </a:pPr>
            <a:r>
              <a:rPr lang="de-DE" dirty="0"/>
              <a:t>Feststellung der Anwesenden und der vertretenen Stimmen </a:t>
            </a:r>
          </a:p>
          <a:p>
            <a:pPr marL="514350" indent="-514350">
              <a:buFont typeface="+mj-lt"/>
              <a:buAutoNum type="arabicPeriod"/>
            </a:pPr>
            <a:r>
              <a:rPr lang="de-DE" dirty="0"/>
              <a:t>Berichte </a:t>
            </a:r>
          </a:p>
          <a:p>
            <a:pPr marL="514350" indent="-514350">
              <a:buFont typeface="+mj-lt"/>
              <a:buAutoNum type="arabicPeriod"/>
            </a:pPr>
            <a:r>
              <a:rPr lang="de-DE" dirty="0"/>
              <a:t>Neues aus Bezirk und Verband </a:t>
            </a:r>
          </a:p>
          <a:p>
            <a:pPr marL="514350" indent="-514350">
              <a:buFont typeface="+mj-lt"/>
              <a:buAutoNum type="arabicPeriod"/>
            </a:pPr>
            <a:r>
              <a:rPr lang="de-DE" dirty="0"/>
              <a:t>Finanzsituation des TTVW </a:t>
            </a:r>
          </a:p>
          <a:p>
            <a:pPr marL="514350" indent="-514350">
              <a:buFont typeface="+mj-lt"/>
              <a:buAutoNum type="arabicPeriod"/>
            </a:pPr>
            <a:r>
              <a:rPr lang="de-DE" dirty="0"/>
              <a:t>Fusion mit Gifhorn </a:t>
            </a:r>
          </a:p>
          <a:p>
            <a:pPr marL="514350" indent="-514350">
              <a:buFont typeface="+mj-lt"/>
              <a:buAutoNum type="arabicPeriod"/>
            </a:pPr>
            <a:r>
              <a:rPr lang="de-DE" dirty="0"/>
              <a:t>Datenschutzgrundverordnung </a:t>
            </a:r>
          </a:p>
          <a:p>
            <a:pPr marL="514350" indent="-514350">
              <a:buFont typeface="+mj-lt"/>
              <a:buAutoNum type="arabicPeriod"/>
            </a:pPr>
            <a:r>
              <a:rPr lang="de-DE" dirty="0"/>
              <a:t>Anträge, die bis zum 15.06.2018 schriftlich beim 1. Vorsitzenden eingereicht wurden </a:t>
            </a:r>
          </a:p>
          <a:p>
            <a:pPr marL="514350" indent="-514350">
              <a:buFont typeface="+mj-lt"/>
              <a:buAutoNum type="arabicPeriod"/>
            </a:pPr>
            <a:r>
              <a:rPr lang="de-DE" dirty="0"/>
              <a:t>Klasseneinteilungen Saison 2018/2019 </a:t>
            </a:r>
          </a:p>
          <a:p>
            <a:pPr marL="514350" indent="-514350">
              <a:buFont typeface="+mj-lt"/>
              <a:buAutoNum type="arabicPeriod"/>
            </a:pPr>
            <a:r>
              <a:rPr lang="de-DE" dirty="0"/>
              <a:t>Anfragen, Verschiedenes </a:t>
            </a:r>
          </a:p>
          <a:p>
            <a:pPr marL="514350" indent="-514350">
              <a:buFont typeface="+mj-lt"/>
              <a:buAutoNum type="arabicPeriod"/>
            </a:pPr>
            <a:endParaRPr lang="de-DE" dirty="0"/>
          </a:p>
        </p:txBody>
      </p:sp>
    </p:spTree>
    <p:extLst>
      <p:ext uri="{BB962C8B-B14F-4D97-AF65-F5344CB8AC3E}">
        <p14:creationId xmlns:p14="http://schemas.microsoft.com/office/powerpoint/2010/main" val="145631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Totengedenken</a:t>
            </a:r>
          </a:p>
        </p:txBody>
      </p:sp>
      <p:sp>
        <p:nvSpPr>
          <p:cNvPr id="4" name="Textfeld 3">
            <a:extLst>
              <a:ext uri="{FF2B5EF4-FFF2-40B4-BE49-F238E27FC236}">
                <a16:creationId xmlns:a16="http://schemas.microsoft.com/office/drawing/2014/main" id="{7E4732F7-0B9D-2344-BC5F-DF21BE2D3AD4}"/>
              </a:ext>
            </a:extLst>
          </p:cNvPr>
          <p:cNvSpPr txBox="1"/>
          <p:nvPr/>
        </p:nvSpPr>
        <p:spPr>
          <a:xfrm>
            <a:off x="838200" y="1875099"/>
            <a:ext cx="5232330" cy="1477328"/>
          </a:xfrm>
          <a:prstGeom prst="rect">
            <a:avLst/>
          </a:prstGeom>
          <a:noFill/>
        </p:spPr>
        <p:txBody>
          <a:bodyPr wrap="none" rtlCol="0">
            <a:spAutoFit/>
          </a:bodyPr>
          <a:lstStyle/>
          <a:p>
            <a:r>
              <a:rPr lang="de-DE" b="1" dirty="0"/>
              <a:t>Günter </a:t>
            </a:r>
            <a:r>
              <a:rPr lang="de-DE" b="1" dirty="0" err="1"/>
              <a:t>Bondiek</a:t>
            </a:r>
            <a:endParaRPr lang="de-DE" dirty="0"/>
          </a:p>
          <a:p>
            <a:r>
              <a:rPr lang="de-DE" dirty="0"/>
              <a:t>geb. 1932</a:t>
            </a:r>
          </a:p>
          <a:p>
            <a:r>
              <a:rPr lang="de-DE" dirty="0"/>
              <a:t>spielte beim Post SV Wolfsburg in der 1. Mannschaft</a:t>
            </a:r>
          </a:p>
          <a:p>
            <a:r>
              <a:rPr lang="de-DE" dirty="0"/>
              <a:t>Bevor er nach Wolfsburg kam, spielte er in Helmstedt.</a:t>
            </a:r>
          </a:p>
          <a:p>
            <a:endParaRPr lang="de-DE" dirty="0"/>
          </a:p>
        </p:txBody>
      </p:sp>
      <p:sp>
        <p:nvSpPr>
          <p:cNvPr id="5" name="Textfeld 4">
            <a:extLst>
              <a:ext uri="{FF2B5EF4-FFF2-40B4-BE49-F238E27FC236}">
                <a16:creationId xmlns:a16="http://schemas.microsoft.com/office/drawing/2014/main" id="{F90CA5BA-5103-F145-A7A0-6E77D7945596}"/>
              </a:ext>
            </a:extLst>
          </p:cNvPr>
          <p:cNvSpPr txBox="1"/>
          <p:nvPr/>
        </p:nvSpPr>
        <p:spPr>
          <a:xfrm>
            <a:off x="838200" y="3352427"/>
            <a:ext cx="4932825" cy="2862322"/>
          </a:xfrm>
          <a:prstGeom prst="rect">
            <a:avLst/>
          </a:prstGeom>
          <a:noFill/>
        </p:spPr>
        <p:txBody>
          <a:bodyPr wrap="none" rtlCol="0">
            <a:spAutoFit/>
          </a:bodyPr>
          <a:lstStyle/>
          <a:p>
            <a:r>
              <a:rPr lang="de-DE" b="1" dirty="0"/>
              <a:t>Werner </a:t>
            </a:r>
            <a:r>
              <a:rPr lang="de-DE" b="1" dirty="0" err="1"/>
              <a:t>Schimming</a:t>
            </a:r>
            <a:endParaRPr lang="de-DE" dirty="0"/>
          </a:p>
          <a:p>
            <a:r>
              <a:rPr lang="de-DE" dirty="0"/>
              <a:t>geb. 1939</a:t>
            </a:r>
          </a:p>
          <a:p>
            <a:r>
              <a:rPr lang="de-DE" dirty="0"/>
              <a:t>verstorben: 27.09.2017 mit 78 Jahren.</a:t>
            </a:r>
          </a:p>
          <a:p>
            <a:r>
              <a:rPr lang="de-DE" dirty="0"/>
              <a:t>er fing 1956 beim SV Wolfsburg</a:t>
            </a:r>
          </a:p>
          <a:p>
            <a:r>
              <a:rPr lang="de-DE" dirty="0"/>
              <a:t>spiele beim MTV </a:t>
            </a:r>
            <a:r>
              <a:rPr lang="de-DE" dirty="0" err="1"/>
              <a:t>Vorsfelde</a:t>
            </a:r>
            <a:endParaRPr lang="de-DE" dirty="0"/>
          </a:p>
          <a:p>
            <a:r>
              <a:rPr lang="de-DE" dirty="0"/>
              <a:t>Er war lange Jahre Verbandsschiedsrichter</a:t>
            </a:r>
          </a:p>
          <a:p>
            <a:r>
              <a:rPr lang="de-DE" dirty="0"/>
              <a:t>im Jahr 2000 wurde er </a:t>
            </a:r>
          </a:p>
          <a:p>
            <a:r>
              <a:rPr lang="de-DE" b="1" dirty="0"/>
              <a:t>Deutscher Meister im Doppel bei den Senioren 60</a:t>
            </a:r>
            <a:br>
              <a:rPr lang="de-DE" dirty="0"/>
            </a:br>
            <a:r>
              <a:rPr lang="de-DE" dirty="0"/>
              <a:t>zusammen mit K. Rauch, Berlin</a:t>
            </a:r>
          </a:p>
          <a:p>
            <a:endParaRPr lang="de-DE" dirty="0"/>
          </a:p>
        </p:txBody>
      </p:sp>
      <p:sp>
        <p:nvSpPr>
          <p:cNvPr id="6" name="Textfeld 5">
            <a:extLst>
              <a:ext uri="{FF2B5EF4-FFF2-40B4-BE49-F238E27FC236}">
                <a16:creationId xmlns:a16="http://schemas.microsoft.com/office/drawing/2014/main" id="{031FBF32-994B-2343-AE98-A52E643D445B}"/>
              </a:ext>
            </a:extLst>
          </p:cNvPr>
          <p:cNvSpPr txBox="1"/>
          <p:nvPr/>
        </p:nvSpPr>
        <p:spPr>
          <a:xfrm>
            <a:off x="6829064" y="1782893"/>
            <a:ext cx="4279633" cy="1477328"/>
          </a:xfrm>
          <a:prstGeom prst="rect">
            <a:avLst/>
          </a:prstGeom>
          <a:noFill/>
        </p:spPr>
        <p:txBody>
          <a:bodyPr wrap="none" rtlCol="0">
            <a:spAutoFit/>
          </a:bodyPr>
          <a:lstStyle/>
          <a:p>
            <a:r>
              <a:rPr lang="de-DE" b="1" dirty="0"/>
              <a:t>Dieter Kampmann</a:t>
            </a:r>
            <a:endParaRPr lang="de-DE" dirty="0"/>
          </a:p>
          <a:p>
            <a:r>
              <a:rPr lang="de-DE" dirty="0"/>
              <a:t>geb. 1935</a:t>
            </a:r>
          </a:p>
          <a:p>
            <a:r>
              <a:rPr lang="de-DE" dirty="0"/>
              <a:t>den letzten Jahren nicht mehr aktiv gespielt</a:t>
            </a:r>
          </a:p>
          <a:p>
            <a:r>
              <a:rPr lang="de-DE" dirty="0"/>
              <a:t>jahrelang bei </a:t>
            </a:r>
            <a:r>
              <a:rPr lang="de-DE" dirty="0" err="1"/>
              <a:t>VfR</a:t>
            </a:r>
            <a:r>
              <a:rPr lang="de-DE" dirty="0"/>
              <a:t> Eintracht</a:t>
            </a:r>
          </a:p>
          <a:p>
            <a:endParaRPr lang="de-DE" dirty="0"/>
          </a:p>
        </p:txBody>
      </p:sp>
      <p:sp>
        <p:nvSpPr>
          <p:cNvPr id="7" name="Textfeld 6">
            <a:extLst>
              <a:ext uri="{FF2B5EF4-FFF2-40B4-BE49-F238E27FC236}">
                <a16:creationId xmlns:a16="http://schemas.microsoft.com/office/drawing/2014/main" id="{BB547170-B334-424C-852D-27D8A3E31DA1}"/>
              </a:ext>
            </a:extLst>
          </p:cNvPr>
          <p:cNvSpPr txBox="1"/>
          <p:nvPr/>
        </p:nvSpPr>
        <p:spPr>
          <a:xfrm>
            <a:off x="6829064" y="3352426"/>
            <a:ext cx="4995214" cy="1477328"/>
          </a:xfrm>
          <a:prstGeom prst="rect">
            <a:avLst/>
          </a:prstGeom>
          <a:noFill/>
        </p:spPr>
        <p:txBody>
          <a:bodyPr wrap="none" rtlCol="0">
            <a:spAutoFit/>
          </a:bodyPr>
          <a:lstStyle/>
          <a:p>
            <a:r>
              <a:rPr lang="de-DE" b="1" dirty="0"/>
              <a:t>Friedhelm </a:t>
            </a:r>
            <a:r>
              <a:rPr lang="de-DE" b="1" dirty="0" err="1"/>
              <a:t>Zeyen</a:t>
            </a:r>
            <a:endParaRPr lang="de-DE" dirty="0"/>
          </a:p>
          <a:p>
            <a:endParaRPr lang="de-DE" dirty="0"/>
          </a:p>
          <a:p>
            <a:r>
              <a:rPr lang="de-DE" dirty="0"/>
              <a:t>War aktiv beim MTV </a:t>
            </a:r>
            <a:r>
              <a:rPr lang="de-DE" dirty="0" err="1"/>
              <a:t>Vorsfelde</a:t>
            </a:r>
            <a:r>
              <a:rPr lang="de-DE" dirty="0"/>
              <a:t> und SV </a:t>
            </a:r>
            <a:r>
              <a:rPr lang="de-DE" dirty="0" err="1"/>
              <a:t>Sandkamp</a:t>
            </a:r>
            <a:endParaRPr lang="de-DE" dirty="0"/>
          </a:p>
          <a:p>
            <a:r>
              <a:rPr lang="de-DE" dirty="0"/>
              <a:t>Lange in der Jugendarbeit in versch. Vereinen aktiv </a:t>
            </a:r>
            <a:br>
              <a:rPr lang="de-DE" dirty="0"/>
            </a:br>
            <a:r>
              <a:rPr lang="de-DE" dirty="0"/>
              <a:t>zuletzt SV </a:t>
            </a:r>
            <a:r>
              <a:rPr lang="de-DE" dirty="0" err="1"/>
              <a:t>Sandkamp</a:t>
            </a:r>
            <a:r>
              <a:rPr lang="de-DE" dirty="0"/>
              <a:t> und SV </a:t>
            </a:r>
            <a:r>
              <a:rPr lang="de-DE" dirty="0" err="1"/>
              <a:t>Brackstedt</a:t>
            </a:r>
            <a:endParaRPr lang="de-DE" dirty="0"/>
          </a:p>
        </p:txBody>
      </p:sp>
    </p:spTree>
    <p:extLst>
      <p:ext uri="{BB962C8B-B14F-4D97-AF65-F5344CB8AC3E}">
        <p14:creationId xmlns:p14="http://schemas.microsoft.com/office/powerpoint/2010/main" val="261526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Ehrungen</a:t>
            </a:r>
          </a:p>
        </p:txBody>
      </p:sp>
      <p:sp>
        <p:nvSpPr>
          <p:cNvPr id="4" name="Textfeld 3">
            <a:extLst>
              <a:ext uri="{FF2B5EF4-FFF2-40B4-BE49-F238E27FC236}">
                <a16:creationId xmlns:a16="http://schemas.microsoft.com/office/drawing/2014/main" id="{6459B692-E31C-4947-A443-F4E4A4742367}"/>
              </a:ext>
            </a:extLst>
          </p:cNvPr>
          <p:cNvSpPr txBox="1"/>
          <p:nvPr/>
        </p:nvSpPr>
        <p:spPr>
          <a:xfrm>
            <a:off x="4816113" y="2643641"/>
            <a:ext cx="4925992" cy="1200329"/>
          </a:xfrm>
          <a:prstGeom prst="rect">
            <a:avLst/>
          </a:prstGeom>
          <a:noFill/>
        </p:spPr>
        <p:txBody>
          <a:bodyPr wrap="square" rtlCol="0">
            <a:spAutoFit/>
          </a:bodyPr>
          <a:lstStyle/>
          <a:p>
            <a:r>
              <a:rPr lang="de-DE" b="1" dirty="0"/>
              <a:t>Gabor Nagy</a:t>
            </a:r>
            <a:endParaRPr lang="de-DE" dirty="0"/>
          </a:p>
          <a:p>
            <a:r>
              <a:rPr lang="de-DE" dirty="0"/>
              <a:t>Spartenleiter SSV Neuhaus</a:t>
            </a:r>
          </a:p>
          <a:p>
            <a:r>
              <a:rPr lang="de-DE" dirty="0"/>
              <a:t>2010 – heute </a:t>
            </a:r>
          </a:p>
          <a:p>
            <a:endParaRPr lang="de-DE" dirty="0"/>
          </a:p>
        </p:txBody>
      </p:sp>
    </p:spTree>
    <p:extLst>
      <p:ext uri="{BB962C8B-B14F-4D97-AF65-F5344CB8AC3E}">
        <p14:creationId xmlns:p14="http://schemas.microsoft.com/office/powerpoint/2010/main" val="120581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Berichte</a:t>
            </a:r>
          </a:p>
        </p:txBody>
      </p:sp>
      <p:sp>
        <p:nvSpPr>
          <p:cNvPr id="3" name="Inhaltsplatzhalter 2"/>
          <p:cNvSpPr>
            <a:spLocks noGrp="1"/>
          </p:cNvSpPr>
          <p:nvPr>
            <p:ph idx="1"/>
          </p:nvPr>
        </p:nvSpPr>
        <p:spPr/>
        <p:txBody>
          <a:bodyPr>
            <a:normAutofit fontScale="77500" lnSpcReduction="20000"/>
          </a:bodyPr>
          <a:lstStyle/>
          <a:p>
            <a:r>
              <a:rPr lang="de-DE" dirty="0"/>
              <a:t>Das letzte Jahr stand unter dem Stern der Verschmelzung mit Gifhorn</a:t>
            </a:r>
          </a:p>
          <a:p>
            <a:r>
              <a:rPr lang="de-DE" dirty="0"/>
              <a:t>In diesem Zusammenhang haben wir als Vorstand die Gespräche mit Gifhorn verstärkt und alles für eine Verschmelzung vorbereitet</a:t>
            </a:r>
          </a:p>
          <a:p>
            <a:r>
              <a:rPr lang="de-DE" dirty="0"/>
              <a:t>Nach dem wir mit dem Wolfsburger Notar etwas Pech hatten:</a:t>
            </a:r>
          </a:p>
          <a:p>
            <a:pPr lvl="1"/>
            <a:r>
              <a:rPr lang="de-DE" dirty="0"/>
              <a:t>Neue Satzungsänderung wegen der Gefahr die Freistellung zur verlieren</a:t>
            </a:r>
          </a:p>
          <a:p>
            <a:pPr lvl="1"/>
            <a:r>
              <a:rPr lang="de-DE" dirty="0"/>
              <a:t>Keine optimale Unterstützung bei der Klärung der Anforderung zur Verschmelzung</a:t>
            </a:r>
          </a:p>
          <a:p>
            <a:r>
              <a:rPr lang="de-DE" dirty="0"/>
              <a:t>Entschluss den Notar zu wechseln und nun in Gifhorn beim RA Finkbeiner betreut zu werden</a:t>
            </a:r>
          </a:p>
          <a:p>
            <a:r>
              <a:rPr lang="de-DE" dirty="0"/>
              <a:t>Die aktuellen Unterlagen liegen beim Notar zur Prüfung und Überarbeitung</a:t>
            </a:r>
          </a:p>
          <a:p>
            <a:r>
              <a:rPr lang="de-DE" dirty="0"/>
              <a:t>Neben diesem Thema hat uns auch das Thema der DSGVO beschäftigt</a:t>
            </a:r>
          </a:p>
          <a:p>
            <a:r>
              <a:rPr lang="de-DE" dirty="0"/>
              <a:t>Die DSGVO ist seit dem 25.05.2018 in Kraft und wird auch uns als Verein beschäftigen</a:t>
            </a:r>
          </a:p>
          <a:p>
            <a:r>
              <a:rPr lang="de-DE" dirty="0"/>
              <a:t>Näheres dazu in dem Topic Datenschutzgrundverordnung</a:t>
            </a:r>
          </a:p>
        </p:txBody>
      </p:sp>
    </p:spTree>
    <p:extLst>
      <p:ext uri="{BB962C8B-B14F-4D97-AF65-F5344CB8AC3E}">
        <p14:creationId xmlns:p14="http://schemas.microsoft.com/office/powerpoint/2010/main" val="1571808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Auszug aus Protokoll </a:t>
            </a:r>
            <a:r>
              <a:rPr lang="de-DE" dirty="0" err="1"/>
              <a:t>Hauptausschussitzung</a:t>
            </a:r>
            <a:r>
              <a:rPr lang="de-DE" dirty="0"/>
              <a:t> </a:t>
            </a:r>
            <a:br>
              <a:rPr lang="de-DE" dirty="0"/>
            </a:br>
            <a:r>
              <a:rPr lang="de-DE" dirty="0"/>
              <a:t>14.04.2018</a:t>
            </a:r>
          </a:p>
        </p:txBody>
      </p:sp>
      <p:sp>
        <p:nvSpPr>
          <p:cNvPr id="3" name="Inhaltsplatzhalter 2"/>
          <p:cNvSpPr>
            <a:spLocks noGrp="1"/>
          </p:cNvSpPr>
          <p:nvPr>
            <p:ph idx="1"/>
          </p:nvPr>
        </p:nvSpPr>
        <p:spPr/>
        <p:txBody>
          <a:bodyPr>
            <a:normAutofit/>
          </a:bodyPr>
          <a:lstStyle/>
          <a:p>
            <a:endParaRPr lang="de-DE" dirty="0"/>
          </a:p>
          <a:p>
            <a:r>
              <a:rPr lang="de-DE" dirty="0" err="1"/>
              <a:t>NuKommunikation</a:t>
            </a:r>
            <a:endParaRPr lang="de-DE" dirty="0"/>
          </a:p>
          <a:p>
            <a:pPr lvl="1"/>
            <a:r>
              <a:rPr lang="de-DE" dirty="0"/>
              <a:t>Der TTVN stellt ein neues Kommunikationsmodul vor – welches schon 14 Verbände nutzen darunter auch Wolfsburg</a:t>
            </a:r>
          </a:p>
          <a:p>
            <a:r>
              <a:rPr lang="de-DE" dirty="0"/>
              <a:t>LIMS Umstellung</a:t>
            </a:r>
          </a:p>
          <a:p>
            <a:pPr lvl="1"/>
            <a:r>
              <a:rPr lang="de-DE" dirty="0"/>
              <a:t>Es wird darüber informiert, dass die Trainer nun auch im Downloadbereich von Click-</a:t>
            </a:r>
            <a:r>
              <a:rPr lang="de-DE" dirty="0" err="1"/>
              <a:t>tt</a:t>
            </a:r>
            <a:r>
              <a:rPr lang="de-DE" dirty="0"/>
              <a:t> Ihre Lizenz herunterladen können</a:t>
            </a:r>
          </a:p>
          <a:p>
            <a:r>
              <a:rPr lang="de-DE" dirty="0"/>
              <a:t>Mini-Athleten Projekt</a:t>
            </a:r>
          </a:p>
          <a:p>
            <a:pPr lvl="1"/>
            <a:r>
              <a:rPr lang="de-DE" dirty="0"/>
              <a:t>Der TTVN hat ein neues Projekt zur Gewinnung von Nachwuchs gestartet</a:t>
            </a:r>
          </a:p>
        </p:txBody>
      </p:sp>
    </p:spTree>
    <p:extLst>
      <p:ext uri="{BB962C8B-B14F-4D97-AF65-F5344CB8AC3E}">
        <p14:creationId xmlns:p14="http://schemas.microsoft.com/office/powerpoint/2010/main" val="320157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4160FB-0249-4C4D-A0E0-22298FD8BD2A}"/>
              </a:ext>
            </a:extLst>
          </p:cNvPr>
          <p:cNvSpPr>
            <a:spLocks noGrp="1"/>
          </p:cNvSpPr>
          <p:nvPr>
            <p:ph type="title"/>
          </p:nvPr>
        </p:nvSpPr>
        <p:spPr/>
        <p:txBody>
          <a:bodyPr/>
          <a:lstStyle/>
          <a:p>
            <a:r>
              <a:rPr lang="de-DE" dirty="0"/>
              <a:t>Mini-Athleten</a:t>
            </a:r>
          </a:p>
        </p:txBody>
      </p:sp>
      <p:sp>
        <p:nvSpPr>
          <p:cNvPr id="3" name="Inhaltsplatzhalter 2">
            <a:extLst>
              <a:ext uri="{FF2B5EF4-FFF2-40B4-BE49-F238E27FC236}">
                <a16:creationId xmlns:a16="http://schemas.microsoft.com/office/drawing/2014/main" id="{0BEB3986-1696-1F41-9043-2AC457A6B37B}"/>
              </a:ext>
            </a:extLst>
          </p:cNvPr>
          <p:cNvSpPr>
            <a:spLocks noGrp="1"/>
          </p:cNvSpPr>
          <p:nvPr>
            <p:ph idx="1"/>
          </p:nvPr>
        </p:nvSpPr>
        <p:spPr/>
        <p:txBody>
          <a:bodyPr>
            <a:normAutofit fontScale="70000" lnSpcReduction="20000"/>
          </a:bodyPr>
          <a:lstStyle/>
          <a:p>
            <a:r>
              <a:rPr lang="de-DE" dirty="0"/>
              <a:t>Für die Leistungsförderung im TTVN hat sich diese Entwicklung zum einen insoweit bemerkbar gemacht, als dass Kinder aufgrund des breiten Angebots häufig schon im Kindergartenalter an eine Freizeitaktivität gebunden werden. Zum anderen führt die in Deutschland schon im Kleinkindalter beginnende Bewegungsarmut dazu, dass junge Tischtennistalente zunehmend Defizite im Bereich der Allgemeinmotorik aufweisen, die zum limitierenden Faktor für eine koordinativ so anspruchsvolle Sportart wie Tischtennis werden können.</a:t>
            </a:r>
          </a:p>
          <a:p>
            <a:r>
              <a:rPr lang="de-DE" dirty="0"/>
              <a:t>Die Betrachtung dieser Aspekte brachte uns auf die Idee, als Verband ein Projekt mit Kindern im Kindergartenalter zu starten - das TTVN Mini-Athleten-Projekt mit folgender Grundidee:</a:t>
            </a:r>
          </a:p>
          <a:p>
            <a:pPr lvl="1"/>
            <a:r>
              <a:rPr lang="de-DE" dirty="0"/>
              <a:t>Erschließen eines neuen Alterssegments (Kinder im Vorschulalter 4-6 Jahre)</a:t>
            </a:r>
          </a:p>
          <a:p>
            <a:pPr lvl="1"/>
            <a:r>
              <a:rPr lang="de-DE" dirty="0"/>
              <a:t>Kindern eine bestmögliche motorische Vorbereitung zu bieten, um Tischtennis erlernen zu können</a:t>
            </a:r>
          </a:p>
          <a:p>
            <a:pPr lvl="1"/>
            <a:r>
              <a:rPr lang="de-DE" dirty="0"/>
              <a:t>Durch Begeisterung eine frühzeitige und langfristige Bindung an die Sportart Tischtennis zu erreichen</a:t>
            </a:r>
          </a:p>
          <a:p>
            <a:r>
              <a:rPr lang="de-DE" dirty="0"/>
              <a:t>Die Pilotprojektphase des Mini-Athleten-Projekts ist seit Sommer 2017 abgeschlossen. Durch die stetig wachsende Nachfrage, die dieses Projekt nach sich zieht, zeigt ein großes Potential für die Mitgliedergewinnung und die Talentsichtung in Niedersachsen. Aus diesem Grunde möchten wir aktive Trainer und Vereine dafür gewinnen, mit unserer Unterstützung, ein eigenes Mini-Athleten Projekt zu starten.</a:t>
            </a:r>
          </a:p>
          <a:p>
            <a:r>
              <a:rPr lang="de-DE" dirty="0"/>
              <a:t>Ansprechpartnerin: Nina </a:t>
            </a:r>
            <a:r>
              <a:rPr lang="de-DE" dirty="0" err="1"/>
              <a:t>Tschimpke</a:t>
            </a:r>
            <a:r>
              <a:rPr lang="de-DE" dirty="0"/>
              <a:t>, E-Mail: </a:t>
            </a:r>
            <a:r>
              <a:rPr lang="de-DE" dirty="0">
                <a:hlinkClick r:id="rId2"/>
              </a:rPr>
              <a:t>tschimpke@ttvn.de</a:t>
            </a:r>
            <a:endParaRPr lang="de-DE" dirty="0"/>
          </a:p>
          <a:p>
            <a:endParaRPr lang="de-DE" dirty="0"/>
          </a:p>
        </p:txBody>
      </p:sp>
    </p:spTree>
    <p:extLst>
      <p:ext uri="{BB962C8B-B14F-4D97-AF65-F5344CB8AC3E}">
        <p14:creationId xmlns:p14="http://schemas.microsoft.com/office/powerpoint/2010/main" val="3660828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0CA085-AE2D-124B-8806-47FD7D5F573B}"/>
              </a:ext>
            </a:extLst>
          </p:cNvPr>
          <p:cNvSpPr>
            <a:spLocks noGrp="1"/>
          </p:cNvSpPr>
          <p:nvPr>
            <p:ph type="title"/>
          </p:nvPr>
        </p:nvSpPr>
        <p:spPr/>
        <p:txBody>
          <a:bodyPr/>
          <a:lstStyle/>
          <a:p>
            <a:r>
              <a:rPr lang="de-DE" dirty="0"/>
              <a:t>Personalien</a:t>
            </a:r>
          </a:p>
        </p:txBody>
      </p:sp>
      <p:sp>
        <p:nvSpPr>
          <p:cNvPr id="3" name="Inhaltsplatzhalter 2">
            <a:extLst>
              <a:ext uri="{FF2B5EF4-FFF2-40B4-BE49-F238E27FC236}">
                <a16:creationId xmlns:a16="http://schemas.microsoft.com/office/drawing/2014/main" id="{7A5D7B72-7282-6341-8554-EC635BD72D09}"/>
              </a:ext>
            </a:extLst>
          </p:cNvPr>
          <p:cNvSpPr>
            <a:spLocks noGrp="1"/>
          </p:cNvSpPr>
          <p:nvPr>
            <p:ph idx="1"/>
          </p:nvPr>
        </p:nvSpPr>
        <p:spPr/>
        <p:txBody>
          <a:bodyPr>
            <a:normAutofit/>
          </a:bodyPr>
          <a:lstStyle/>
          <a:p>
            <a:r>
              <a:rPr lang="de-DE" dirty="0"/>
              <a:t>Leistungssport</a:t>
            </a:r>
          </a:p>
          <a:p>
            <a:pPr lvl="1"/>
            <a:r>
              <a:rPr lang="de-DE" dirty="0"/>
              <a:t>Das Präsidium hat beschlossen, die Stelle des Leistungssportreferenten mit Lennart </a:t>
            </a:r>
            <a:r>
              <a:rPr lang="de-DE" dirty="0" err="1"/>
              <a:t>Wehking</a:t>
            </a:r>
            <a:r>
              <a:rPr lang="de-DE" dirty="0"/>
              <a:t> zu besetzen. </a:t>
            </a:r>
            <a:r>
              <a:rPr lang="de-DE" dirty="0" err="1"/>
              <a:t>Jara</a:t>
            </a:r>
            <a:r>
              <a:rPr lang="de-DE" dirty="0"/>
              <a:t> Kunz und Felix </a:t>
            </a:r>
            <a:r>
              <a:rPr lang="de-DE" dirty="0" err="1"/>
              <a:t>Malich</a:t>
            </a:r>
            <a:r>
              <a:rPr lang="de-DE" dirty="0"/>
              <a:t> übernehmen große Teile der Aufgaben von Frank Schönemeier im Training und bei den Veranstaltungen</a:t>
            </a:r>
          </a:p>
          <a:p>
            <a:r>
              <a:rPr lang="de-DE" dirty="0"/>
              <a:t>Vizepräsident Sportentwicklung</a:t>
            </a:r>
          </a:p>
          <a:p>
            <a:pPr lvl="1"/>
            <a:r>
              <a:rPr lang="de-DE" dirty="0"/>
              <a:t>Sigrun </a:t>
            </a:r>
            <a:r>
              <a:rPr lang="de-DE" dirty="0" err="1"/>
              <a:t>Klimach</a:t>
            </a:r>
            <a:r>
              <a:rPr lang="de-DE" dirty="0"/>
              <a:t> wird einstimmig zur kommissarischen Vizepräsidentin Sportentwicklung gewählt</a:t>
            </a:r>
          </a:p>
        </p:txBody>
      </p:sp>
    </p:spTree>
    <p:extLst>
      <p:ext uri="{BB962C8B-B14F-4D97-AF65-F5344CB8AC3E}">
        <p14:creationId xmlns:p14="http://schemas.microsoft.com/office/powerpoint/2010/main" val="2079801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05ABF3-A1A5-F44C-86A9-583A3D2BF41A}"/>
              </a:ext>
            </a:extLst>
          </p:cNvPr>
          <p:cNvSpPr>
            <a:spLocks noGrp="1"/>
          </p:cNvSpPr>
          <p:nvPr>
            <p:ph type="title"/>
          </p:nvPr>
        </p:nvSpPr>
        <p:spPr/>
        <p:txBody>
          <a:bodyPr/>
          <a:lstStyle/>
          <a:p>
            <a:r>
              <a:rPr lang="de-DE" dirty="0"/>
              <a:t>Mein Verein hat Zukunft</a:t>
            </a:r>
          </a:p>
        </p:txBody>
      </p:sp>
      <p:sp>
        <p:nvSpPr>
          <p:cNvPr id="3" name="Inhaltsplatzhalter 2">
            <a:extLst>
              <a:ext uri="{FF2B5EF4-FFF2-40B4-BE49-F238E27FC236}">
                <a16:creationId xmlns:a16="http://schemas.microsoft.com/office/drawing/2014/main" id="{202E2CAA-C9E3-764B-BE4D-C0187976E241}"/>
              </a:ext>
            </a:extLst>
          </p:cNvPr>
          <p:cNvSpPr>
            <a:spLocks noGrp="1"/>
          </p:cNvSpPr>
          <p:nvPr>
            <p:ph idx="1"/>
          </p:nvPr>
        </p:nvSpPr>
        <p:spPr/>
        <p:txBody>
          <a:bodyPr>
            <a:normAutofit fontScale="85000" lnSpcReduction="10000"/>
          </a:bodyPr>
          <a:lstStyle/>
          <a:p>
            <a:r>
              <a:rPr lang="de-DE" dirty="0"/>
              <a:t>Freiwilligen Dienst Neuregelung erforderlich</a:t>
            </a:r>
          </a:p>
          <a:p>
            <a:pPr lvl="1"/>
            <a:r>
              <a:rPr lang="de-DE" dirty="0"/>
              <a:t>René Rammstein (Sport und Kommunikation) informiert über wichtige Änderungen im Freiwilligendienst (FSJ/BFD) im Sport. Folgende Beschäftigungsformen sind nicht mehr zulässig:</a:t>
            </a:r>
          </a:p>
          <a:p>
            <a:pPr lvl="1"/>
            <a:r>
              <a:rPr lang="de-DE" dirty="0"/>
              <a:t>1. Mehrere Vereine teilen sich einen </a:t>
            </a:r>
            <a:r>
              <a:rPr lang="de-DE" dirty="0" err="1"/>
              <a:t>FWDler</a:t>
            </a:r>
            <a:endParaRPr lang="de-DE" dirty="0"/>
          </a:p>
          <a:p>
            <a:pPr lvl="1"/>
            <a:r>
              <a:rPr lang="de-DE" dirty="0"/>
              <a:t>2. Ein Kreisverband verleiht seinen </a:t>
            </a:r>
            <a:r>
              <a:rPr lang="de-DE" dirty="0" err="1"/>
              <a:t>FWDler</a:t>
            </a:r>
            <a:r>
              <a:rPr lang="de-DE" dirty="0"/>
              <a:t> an mehrere Vereine</a:t>
            </a:r>
          </a:p>
          <a:p>
            <a:pPr lvl="1"/>
            <a:r>
              <a:rPr lang="de-DE" dirty="0"/>
              <a:t>3. Der TTVN tritt als Einsatzstelle für Vereine oder Kreisverbände auf</a:t>
            </a:r>
          </a:p>
          <a:p>
            <a:pPr lvl="1"/>
            <a:endParaRPr lang="de-DE" dirty="0"/>
          </a:p>
          <a:p>
            <a:pPr lvl="1"/>
            <a:r>
              <a:rPr lang="de-DE" dirty="0"/>
              <a:t>Um auch weiterhin die TTVN-Gliederungen und niedersächsischen Tischtennisvereine in diesem Themenfeld unterstützen zu können, wurde ein neues Projekt eingeführt:</a:t>
            </a:r>
          </a:p>
          <a:p>
            <a:pPr lvl="1"/>
            <a:r>
              <a:rPr lang="de-DE" b="1" dirty="0"/>
              <a:t>„Mein Verein hat Zukunft“</a:t>
            </a:r>
          </a:p>
          <a:p>
            <a:pPr lvl="1"/>
            <a:r>
              <a:rPr lang="de-DE" dirty="0"/>
              <a:t>Durch gezielte Maßnahmen und Aktionen im Verein (Mini-Meisterschaften, RTC, Jugendfreizeiten, Pflege oder Ausbau </a:t>
            </a:r>
            <a:r>
              <a:rPr lang="de-DE" dirty="0" err="1"/>
              <a:t>Social</a:t>
            </a:r>
            <a:r>
              <a:rPr lang="de-DE" dirty="0"/>
              <a:t> Media) soll die Nachwuchsgewinnung vorangetrieben werden. Rammstein stellt die wichtigsten Inhalte vor und bittet darum das sich interessierte Gliederungen bei ihm melden.</a:t>
            </a:r>
          </a:p>
          <a:p>
            <a:endParaRPr lang="de-DE" dirty="0"/>
          </a:p>
        </p:txBody>
      </p:sp>
    </p:spTree>
    <p:extLst>
      <p:ext uri="{BB962C8B-B14F-4D97-AF65-F5344CB8AC3E}">
        <p14:creationId xmlns:p14="http://schemas.microsoft.com/office/powerpoint/2010/main" val="1152434975"/>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1244</Words>
  <Application>Microsoft Macintosh PowerPoint</Application>
  <PresentationFormat>Breitbild</PresentationFormat>
  <Paragraphs>135</Paragraphs>
  <Slides>18</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18</vt:i4>
      </vt:variant>
    </vt:vector>
  </HeadingPairs>
  <TitlesOfParts>
    <vt:vector size="23" baseType="lpstr">
      <vt:lpstr>맑은 고딕</vt:lpstr>
      <vt:lpstr>Arial</vt:lpstr>
      <vt:lpstr>Calibri</vt:lpstr>
      <vt:lpstr>Calibri Light</vt:lpstr>
      <vt:lpstr>Office-Design</vt:lpstr>
      <vt:lpstr>Arbeitstagung 2018</vt:lpstr>
      <vt:lpstr>Agenda</vt:lpstr>
      <vt:lpstr>Totengedenken</vt:lpstr>
      <vt:lpstr>Ehrungen</vt:lpstr>
      <vt:lpstr>Berichte</vt:lpstr>
      <vt:lpstr>Auszug aus Protokoll Hauptausschussitzung  14.04.2018</vt:lpstr>
      <vt:lpstr>Mini-Athleten</vt:lpstr>
      <vt:lpstr>Personalien</vt:lpstr>
      <vt:lpstr>Mein Verein hat Zukunft</vt:lpstr>
      <vt:lpstr>Auszug aus Protokoll Bezirksbeiratssitzung 15.11.2017</vt:lpstr>
      <vt:lpstr>Information zur Auswirkung der Verschmelzung/Zeitpunkt/Spielbetrieb usw.</vt:lpstr>
      <vt:lpstr>Information zur Auswirkung der Verschmelzung/Zeitpunkt/Spielbetrieb usw.</vt:lpstr>
      <vt:lpstr>Information zur Auswirkung der Verschmelzung/Zeitpunkt/Spielbetrieb usw.</vt:lpstr>
      <vt:lpstr>Information zur Auswirkung der Verschmelzung/Zeitpunkt/Spielbetrieb usw.</vt:lpstr>
      <vt:lpstr>Information zur Auswirkung der Verschmelzung/Zeitpunkt/Spielbetrieb usw.</vt:lpstr>
      <vt:lpstr>Finanzen nach der Verschmelzung</vt:lpstr>
      <vt:lpstr>Highlights aus dem Vertrag</vt:lpstr>
      <vt:lpstr>Datenschutzgrundordnung</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Regionsbildung mit Gifhorn</dc:title>
  <dc:creator>René Andres</dc:creator>
  <cp:lastModifiedBy>René Andres</cp:lastModifiedBy>
  <cp:revision>15</cp:revision>
  <dcterms:created xsi:type="dcterms:W3CDTF">2017-05-14T07:32:59Z</dcterms:created>
  <dcterms:modified xsi:type="dcterms:W3CDTF">2018-06-18T06:34:07Z</dcterms:modified>
</cp:coreProperties>
</file>