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4" r:id="rId5"/>
    <p:sldId id="260" r:id="rId6"/>
    <p:sldId id="261" r:id="rId7"/>
    <p:sldId id="259" r:id="rId8"/>
    <p:sldId id="262" r:id="rId9"/>
    <p:sldId id="269" r:id="rId10"/>
    <p:sldId id="263" r:id="rId11"/>
    <p:sldId id="265" r:id="rId12"/>
    <p:sldId id="266" r:id="rId13"/>
    <p:sldId id="267"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p:restoredTop sz="94667"/>
  </p:normalViewPr>
  <p:slideViewPr>
    <p:cSldViewPr snapToGrid="0" snapToObjects="1">
      <p:cViewPr>
        <p:scale>
          <a:sx n="97" d="100"/>
          <a:sy n="97" d="100"/>
        </p:scale>
        <p:origin x="-114" y="-5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de-DE"/>
              <a:t>Mastertitelformat bearbeiten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5/19/2018</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‹Nr.›</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nchor="t"/>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de-DE"/>
              <a:t>Mastertitelformat bearbeiten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de-DE"/>
              <a:t>Mastertitelformat bearbeiten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de-DE"/>
              <a:t>Mastertextformat bearbeiten
Zweite Ebene
Dritte Ebene
Vierte Ebene
Fünfte Ebene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de-DE"/>
              <a:t>Mastertitelformat bearbeiten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1447191" y="2824269"/>
            <a:ext cx="4645152" cy="2644457"/>
          </a:xfrm>
        </p:spPr>
        <p:txBody>
          <a:bodyPr/>
          <a:lstStyle/>
          <a:p>
            <a:pPr lvl="0"/>
            <a:r>
              <a:rPr lang="de-DE"/>
              <a:t>Mastertextformat bearbeiten
Zweite Ebene
Dritte Ebene
Vierte Ebene
Fünfte Ebene</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
Zweite Ebene
Dritte Ebene
Vierte Ebene
Fünfte Ebene</a:t>
            </a:r>
            <a:endParaRPr lang="en-US" dirty="0"/>
          </a:p>
        </p:txBody>
      </p:sp>
      <p:sp>
        <p:nvSpPr>
          <p:cNvPr id="6" name="Content Placeholder 5"/>
          <p:cNvSpPr>
            <a:spLocks noGrp="1"/>
          </p:cNvSpPr>
          <p:nvPr>
            <p:ph sz="quarter" idx="4"/>
          </p:nvPr>
        </p:nvSpPr>
        <p:spPr>
          <a:xfrm>
            <a:off x="6412362" y="2821491"/>
            <a:ext cx="4645152" cy="2637371"/>
          </a:xfrm>
        </p:spPr>
        <p:txBody>
          <a:bodyPr/>
          <a:lstStyle/>
          <a:p>
            <a:pPr lvl="0"/>
            <a:r>
              <a:rPr lang="de-DE"/>
              <a:t>Mastertextformat bearbeiten
Zweite Ebene
Dritte Ebene
Vierte Ebene
Fünfte Ebene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de-DE"/>
              <a:t>Mastertitelformat bearbeiten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de-DE"/>
              <a:t>Mastertextformat bearbeiten
Zweite Ebene
Dritte Ebene
Vierte Ebene
Fünfte Ebene</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
Zweite Ebene
Dritte Ebene
Vierte Ebene
Fünfte Ebene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
Zweite Ebene
Dritte Ebene
Vierte Ebene
Fünfte Ebene</a:t>
            </a:r>
            <a:endParaRPr lang="en-US" dirty="0"/>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5/19/2018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5/19/2018</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‹Nr.›</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7FAA8D5-E6EB-944F-B313-7C286BE9DEA6}"/>
              </a:ext>
            </a:extLst>
          </p:cNvPr>
          <p:cNvSpPr>
            <a:spLocks noGrp="1"/>
          </p:cNvSpPr>
          <p:nvPr>
            <p:ph type="ctrTitle"/>
          </p:nvPr>
        </p:nvSpPr>
        <p:spPr/>
        <p:txBody>
          <a:bodyPr>
            <a:normAutofit/>
          </a:bodyPr>
          <a:lstStyle/>
          <a:p>
            <a:r>
              <a:rPr lang="de-DE" sz="5000" dirty="0"/>
              <a:t>Informations-veranstaltung</a:t>
            </a:r>
            <a:br>
              <a:rPr lang="de-DE" sz="5000" dirty="0"/>
            </a:br>
            <a:r>
              <a:rPr lang="de-DE" sz="5000" dirty="0" err="1"/>
              <a:t>fusion</a:t>
            </a:r>
            <a:r>
              <a:rPr lang="de-DE" sz="5000" dirty="0"/>
              <a:t> mit </a:t>
            </a:r>
            <a:r>
              <a:rPr lang="de-DE" sz="5000" dirty="0" err="1"/>
              <a:t>ttkv</a:t>
            </a:r>
            <a:r>
              <a:rPr lang="de-DE" sz="5000" dirty="0"/>
              <a:t> GF</a:t>
            </a:r>
          </a:p>
        </p:txBody>
      </p:sp>
      <p:sp>
        <p:nvSpPr>
          <p:cNvPr id="3" name="Untertitel 2">
            <a:extLst>
              <a:ext uri="{FF2B5EF4-FFF2-40B4-BE49-F238E27FC236}">
                <a16:creationId xmlns="" xmlns:a16="http://schemas.microsoft.com/office/drawing/2014/main" id="{E1F4247F-6118-EB41-81D2-D698FBAA7FCF}"/>
              </a:ext>
            </a:extLst>
          </p:cNvPr>
          <p:cNvSpPr>
            <a:spLocks noGrp="1"/>
          </p:cNvSpPr>
          <p:nvPr>
            <p:ph type="subTitle" idx="1"/>
          </p:nvPr>
        </p:nvSpPr>
        <p:spPr/>
        <p:txBody>
          <a:bodyPr/>
          <a:lstStyle/>
          <a:p>
            <a:r>
              <a:rPr lang="de-DE" dirty="0"/>
              <a:t>René Andres, </a:t>
            </a:r>
            <a:r>
              <a:rPr lang="de-DE" dirty="0" err="1"/>
              <a:t>Hattorf</a:t>
            </a:r>
            <a:r>
              <a:rPr lang="de-DE" dirty="0"/>
              <a:t>, 19.05.2018</a:t>
            </a:r>
          </a:p>
        </p:txBody>
      </p:sp>
    </p:spTree>
    <p:extLst>
      <p:ext uri="{BB962C8B-B14F-4D97-AF65-F5344CB8AC3E}">
        <p14:creationId xmlns:p14="http://schemas.microsoft.com/office/powerpoint/2010/main" val="2814322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F04A27C-B86B-0241-A26C-4E2A853C2C0F}"/>
              </a:ext>
            </a:extLst>
          </p:cNvPr>
          <p:cNvSpPr>
            <a:spLocks noGrp="1"/>
          </p:cNvSpPr>
          <p:nvPr>
            <p:ph type="title"/>
          </p:nvPr>
        </p:nvSpPr>
        <p:spPr/>
        <p:txBody>
          <a:bodyPr/>
          <a:lstStyle/>
          <a:p>
            <a:r>
              <a:rPr lang="de-DE" dirty="0"/>
              <a:t>Neue </a:t>
            </a:r>
            <a:r>
              <a:rPr lang="de-DE" dirty="0" err="1"/>
              <a:t>vorstandstruktur</a:t>
            </a:r>
            <a:endParaRPr lang="de-DE" dirty="0"/>
          </a:p>
        </p:txBody>
      </p:sp>
      <p:sp>
        <p:nvSpPr>
          <p:cNvPr id="3" name="Inhaltsplatzhalter 2">
            <a:extLst>
              <a:ext uri="{FF2B5EF4-FFF2-40B4-BE49-F238E27FC236}">
                <a16:creationId xmlns="" xmlns:a16="http://schemas.microsoft.com/office/drawing/2014/main" id="{75F2AE1C-5CC9-A94B-B036-82E6CF0B6DE4}"/>
              </a:ext>
            </a:extLst>
          </p:cNvPr>
          <p:cNvSpPr>
            <a:spLocks noGrp="1"/>
          </p:cNvSpPr>
          <p:nvPr>
            <p:ph idx="1"/>
          </p:nvPr>
        </p:nvSpPr>
        <p:spPr/>
        <p:txBody>
          <a:bodyPr/>
          <a:lstStyle/>
          <a:p>
            <a:endParaRPr lang="de-DE"/>
          </a:p>
        </p:txBody>
      </p:sp>
      <p:grpSp>
        <p:nvGrpSpPr>
          <p:cNvPr id="7" name="Gruppieren 6">
            <a:extLst>
              <a:ext uri="{FF2B5EF4-FFF2-40B4-BE49-F238E27FC236}">
                <a16:creationId xmlns="" xmlns:a16="http://schemas.microsoft.com/office/drawing/2014/main" id="{92BBFA7C-9E0B-A845-A75E-769FBC31F036}"/>
              </a:ext>
            </a:extLst>
          </p:cNvPr>
          <p:cNvGrpSpPr/>
          <p:nvPr/>
        </p:nvGrpSpPr>
        <p:grpSpPr>
          <a:xfrm>
            <a:off x="1534885" y="1853754"/>
            <a:ext cx="8790206" cy="4161231"/>
            <a:chOff x="1443038" y="1619823"/>
            <a:chExt cx="8903825" cy="4557140"/>
          </a:xfrm>
        </p:grpSpPr>
        <p:pic>
          <p:nvPicPr>
            <p:cNvPr id="4" name="Inhaltsplatzhalter 3">
              <a:extLst>
                <a:ext uri="{FF2B5EF4-FFF2-40B4-BE49-F238E27FC236}">
                  <a16:creationId xmlns="" xmlns:a16="http://schemas.microsoft.com/office/drawing/2014/main" id="{589249A0-56B2-A940-B5DA-6E692AD1FE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038" y="1619823"/>
              <a:ext cx="8903825" cy="4557140"/>
            </a:xfrm>
            <a:prstGeom prst="rect">
              <a:avLst/>
            </a:prstGeom>
          </p:spPr>
        </p:pic>
        <p:sp>
          <p:nvSpPr>
            <p:cNvPr id="5" name="Textfeld 4">
              <a:extLst>
                <a:ext uri="{FF2B5EF4-FFF2-40B4-BE49-F238E27FC236}">
                  <a16:creationId xmlns="" xmlns:a16="http://schemas.microsoft.com/office/drawing/2014/main" id="{20480A31-6C9F-BB4C-8F0C-CF7B24B88C37}"/>
                </a:ext>
              </a:extLst>
            </p:cNvPr>
            <p:cNvSpPr txBox="1"/>
            <p:nvPr/>
          </p:nvSpPr>
          <p:spPr>
            <a:xfrm>
              <a:off x="5991825" y="5807631"/>
              <a:ext cx="2416046" cy="276999"/>
            </a:xfrm>
            <a:prstGeom prst="rect">
              <a:avLst/>
            </a:prstGeom>
            <a:noFill/>
          </p:spPr>
          <p:txBody>
            <a:bodyPr wrap="none" rtlCol="0">
              <a:spAutoFit/>
            </a:bodyPr>
            <a:lstStyle/>
            <a:p>
              <a:r>
                <a:rPr lang="de-DE" sz="1200" b="1" dirty="0">
                  <a:solidFill>
                    <a:srgbClr val="00B0F0"/>
                  </a:solidFill>
                </a:rPr>
                <a:t>Inkl. Interessenvertreter WOB</a:t>
              </a:r>
            </a:p>
          </p:txBody>
        </p:sp>
        <p:sp>
          <p:nvSpPr>
            <p:cNvPr id="6" name="Textfeld 5">
              <a:extLst>
                <a:ext uri="{FF2B5EF4-FFF2-40B4-BE49-F238E27FC236}">
                  <a16:creationId xmlns="" xmlns:a16="http://schemas.microsoft.com/office/drawing/2014/main" id="{F6C85F8E-C06C-FA4C-9011-24E7E897DCE0}"/>
                </a:ext>
              </a:extLst>
            </p:cNvPr>
            <p:cNvSpPr txBox="1"/>
            <p:nvPr/>
          </p:nvSpPr>
          <p:spPr>
            <a:xfrm>
              <a:off x="3527859" y="5807631"/>
              <a:ext cx="2416046" cy="276999"/>
            </a:xfrm>
            <a:prstGeom prst="rect">
              <a:avLst/>
            </a:prstGeom>
            <a:noFill/>
          </p:spPr>
          <p:txBody>
            <a:bodyPr wrap="none" rtlCol="0">
              <a:spAutoFit/>
            </a:bodyPr>
            <a:lstStyle/>
            <a:p>
              <a:r>
                <a:rPr lang="de-DE" sz="1200" b="1" dirty="0">
                  <a:solidFill>
                    <a:srgbClr val="00B0F0"/>
                  </a:solidFill>
                </a:rPr>
                <a:t>Inkl. Interessenvertreter WOB</a:t>
              </a:r>
            </a:p>
          </p:txBody>
        </p:sp>
      </p:grpSp>
    </p:spTree>
    <p:extLst>
      <p:ext uri="{BB962C8B-B14F-4D97-AF65-F5344CB8AC3E}">
        <p14:creationId xmlns:p14="http://schemas.microsoft.com/office/powerpoint/2010/main" val="451260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661E468-8E62-5549-83C3-C9DFC82848DD}"/>
              </a:ext>
            </a:extLst>
          </p:cNvPr>
          <p:cNvSpPr>
            <a:spLocks noGrp="1"/>
          </p:cNvSpPr>
          <p:nvPr>
            <p:ph type="title"/>
          </p:nvPr>
        </p:nvSpPr>
        <p:spPr/>
        <p:txBody>
          <a:bodyPr/>
          <a:lstStyle/>
          <a:p>
            <a:r>
              <a:rPr lang="de-DE" dirty="0" err="1"/>
              <a:t>finanzen</a:t>
            </a:r>
            <a:endParaRPr lang="de-DE" dirty="0"/>
          </a:p>
        </p:txBody>
      </p:sp>
      <p:sp>
        <p:nvSpPr>
          <p:cNvPr id="3" name="Inhaltsplatzhalter 2">
            <a:extLst>
              <a:ext uri="{FF2B5EF4-FFF2-40B4-BE49-F238E27FC236}">
                <a16:creationId xmlns="" xmlns:a16="http://schemas.microsoft.com/office/drawing/2014/main" id="{A88CC766-6AA0-E549-8ADB-3BC85D949E31}"/>
              </a:ext>
            </a:extLst>
          </p:cNvPr>
          <p:cNvSpPr>
            <a:spLocks noGrp="1"/>
          </p:cNvSpPr>
          <p:nvPr>
            <p:ph idx="1"/>
          </p:nvPr>
        </p:nvSpPr>
        <p:spPr/>
        <p:txBody>
          <a:bodyPr/>
          <a:lstStyle/>
          <a:p>
            <a:r>
              <a:rPr lang="de-DE" dirty="0"/>
              <a:t>Der Tischtennis Stadtverband Wolfsburg wird zukünftig die Finanz- und Gebührenordnung des Tischtennis Kreisverbandes Gifhorn nutzen. Finanziell hat dies für die Vereine keine große Auswirkung, da die Finanzordnung von Wolfsburg sowie die Gebührenordnung von Gifhorn sehr ähnlich aufgebaut sind. </a:t>
            </a:r>
          </a:p>
          <a:p>
            <a:endParaRPr lang="de-DE" dirty="0"/>
          </a:p>
        </p:txBody>
      </p:sp>
    </p:spTree>
    <p:extLst>
      <p:ext uri="{BB962C8B-B14F-4D97-AF65-F5344CB8AC3E}">
        <p14:creationId xmlns:p14="http://schemas.microsoft.com/office/powerpoint/2010/main" val="2155628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B43112B-4B51-134D-9046-DAE99C7DEF62}"/>
              </a:ext>
            </a:extLst>
          </p:cNvPr>
          <p:cNvSpPr>
            <a:spLocks noGrp="1"/>
          </p:cNvSpPr>
          <p:nvPr>
            <p:ph type="title"/>
          </p:nvPr>
        </p:nvSpPr>
        <p:spPr/>
        <p:txBody>
          <a:bodyPr/>
          <a:lstStyle/>
          <a:p>
            <a:r>
              <a:rPr lang="de-DE" dirty="0"/>
              <a:t>Highlights aus dem Vertragsentwurf</a:t>
            </a:r>
          </a:p>
        </p:txBody>
      </p:sp>
      <p:sp>
        <p:nvSpPr>
          <p:cNvPr id="3" name="Inhaltsplatzhalter 2">
            <a:extLst>
              <a:ext uri="{FF2B5EF4-FFF2-40B4-BE49-F238E27FC236}">
                <a16:creationId xmlns="" xmlns:a16="http://schemas.microsoft.com/office/drawing/2014/main" id="{316AB83B-7CFD-2548-9383-71ED6DF17DBC}"/>
              </a:ext>
            </a:extLst>
          </p:cNvPr>
          <p:cNvSpPr>
            <a:spLocks noGrp="1"/>
          </p:cNvSpPr>
          <p:nvPr>
            <p:ph idx="1"/>
          </p:nvPr>
        </p:nvSpPr>
        <p:spPr/>
        <p:txBody>
          <a:bodyPr>
            <a:normAutofit lnSpcReduction="10000"/>
          </a:bodyPr>
          <a:lstStyle/>
          <a:p>
            <a:r>
              <a:rPr lang="de-DE" dirty="0"/>
              <a:t>Verschmelzung durch Aufnahme</a:t>
            </a:r>
          </a:p>
          <a:p>
            <a:r>
              <a:rPr lang="de-DE" dirty="0"/>
              <a:t>Die Finanzen gehen in den Tischtennis </a:t>
            </a:r>
            <a:r>
              <a:rPr lang="de-DE" dirty="0" smtClean="0"/>
              <a:t>Regionsverband </a:t>
            </a:r>
            <a:r>
              <a:rPr lang="de-DE" dirty="0"/>
              <a:t>Gifhorn / Wolfsburg über</a:t>
            </a:r>
          </a:p>
          <a:p>
            <a:r>
              <a:rPr lang="de-DE" dirty="0"/>
              <a:t>Mit Wirksamwerden der Verschmelzung, also mit Eintragung der Verschmelzung im Vereinsregister des übernehmenden Vereins, werden die Mitglieder des übertragenen Vereins automatisch Mitglied im übernehmenden Verein. </a:t>
            </a:r>
          </a:p>
          <a:p>
            <a:r>
              <a:rPr lang="de-DE" dirty="0"/>
              <a:t>Ehrenmitglieder des übertragenen Vereins werden Ehrenmitglieder des übernehmenden Vereins. </a:t>
            </a:r>
          </a:p>
          <a:p>
            <a:r>
              <a:rPr lang="de-DE" dirty="0"/>
              <a:t>Die Verträge von unseren Trainern (aktuell 2) werden weitergeführt</a:t>
            </a:r>
          </a:p>
        </p:txBody>
      </p:sp>
    </p:spTree>
    <p:extLst>
      <p:ext uri="{BB962C8B-B14F-4D97-AF65-F5344CB8AC3E}">
        <p14:creationId xmlns:p14="http://schemas.microsoft.com/office/powerpoint/2010/main" val="2944306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A265C2B-7F1C-4D45-8364-B50F25086DDC}"/>
              </a:ext>
            </a:extLst>
          </p:cNvPr>
          <p:cNvSpPr>
            <a:spLocks noGrp="1"/>
          </p:cNvSpPr>
          <p:nvPr>
            <p:ph type="title"/>
          </p:nvPr>
        </p:nvSpPr>
        <p:spPr/>
        <p:txBody>
          <a:bodyPr/>
          <a:lstStyle/>
          <a:p>
            <a:r>
              <a:rPr lang="de-DE" dirty="0"/>
              <a:t>Terminplanung</a:t>
            </a:r>
          </a:p>
        </p:txBody>
      </p:sp>
      <p:sp>
        <p:nvSpPr>
          <p:cNvPr id="3" name="Inhaltsplatzhalter 2">
            <a:extLst>
              <a:ext uri="{FF2B5EF4-FFF2-40B4-BE49-F238E27FC236}">
                <a16:creationId xmlns="" xmlns:a16="http://schemas.microsoft.com/office/drawing/2014/main" id="{990E0893-CD5E-414A-926F-BF238DA5F892}"/>
              </a:ext>
            </a:extLst>
          </p:cNvPr>
          <p:cNvSpPr>
            <a:spLocks noGrp="1"/>
          </p:cNvSpPr>
          <p:nvPr>
            <p:ph idx="1"/>
          </p:nvPr>
        </p:nvSpPr>
        <p:spPr/>
        <p:txBody>
          <a:bodyPr/>
          <a:lstStyle/>
          <a:p>
            <a:r>
              <a:rPr lang="de-DE" dirty="0"/>
              <a:t>Arbeitstagung findet wie geplant in diesem Jahr statt</a:t>
            </a:r>
          </a:p>
          <a:p>
            <a:r>
              <a:rPr lang="de-DE" dirty="0"/>
              <a:t>Außerordentlicher Stadtverbandstag zur finalen Beschlussfassung der Verschmelzung durch Aufnahme </a:t>
            </a:r>
            <a:r>
              <a:rPr lang="de-DE" dirty="0" smtClean="0"/>
              <a:t>um den 15. </a:t>
            </a:r>
            <a:r>
              <a:rPr lang="de-DE" dirty="0"/>
              <a:t>November 2018.</a:t>
            </a:r>
          </a:p>
          <a:p>
            <a:pPr lvl="1"/>
            <a:r>
              <a:rPr lang="de-DE" dirty="0"/>
              <a:t>Termin wird in Gifhorn stattfinden</a:t>
            </a:r>
          </a:p>
          <a:p>
            <a:r>
              <a:rPr lang="de-DE" dirty="0"/>
              <a:t>Die Verschmelzung soll zum 01.01.2019 wirksam werden</a:t>
            </a:r>
          </a:p>
        </p:txBody>
      </p:sp>
    </p:spTree>
    <p:extLst>
      <p:ext uri="{BB962C8B-B14F-4D97-AF65-F5344CB8AC3E}">
        <p14:creationId xmlns:p14="http://schemas.microsoft.com/office/powerpoint/2010/main" val="1731962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738F172-08B9-4BA5-B753-7D93472C0B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 xmlns:a16="http://schemas.microsoft.com/office/drawing/2014/main" id="{C900681B-C4FD-40B3-B5BC-C33231614C9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 xmlns:a16="http://schemas.microsoft.com/office/drawing/2014/main" id="{FEAACD67-2FB5-4530-9B74-8D946F1CE9E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7" name="Grafik 3">
            <a:extLst>
              <a:ext uri="{FF2B5EF4-FFF2-40B4-BE49-F238E27FC236}">
                <a16:creationId xmlns="" xmlns:a16="http://schemas.microsoft.com/office/drawing/2014/main" id="{DF9180B8-619E-E14B-9CC1-67DC1B18CF2B}"/>
              </a:ext>
            </a:extLst>
          </p:cNvPr>
          <p:cNvPicPr>
            <a:picLocks noGrp="1" noChangeAspect="1"/>
          </p:cNvPicPr>
          <p:nvPr>
            <p:ph idx="1"/>
          </p:nvPr>
        </p:nvPicPr>
        <p:blipFill rotWithShape="1">
          <a:blip r:embed="rId3"/>
          <a:srcRect r="1" b="1"/>
          <a:stretch/>
        </p:blipFill>
        <p:spPr>
          <a:xfrm>
            <a:off x="20" y="10"/>
            <a:ext cx="12191980" cy="6857990"/>
          </a:xfrm>
          <a:prstGeom prst="rect">
            <a:avLst/>
          </a:prstGeom>
        </p:spPr>
      </p:pic>
    </p:spTree>
    <p:extLst>
      <p:ext uri="{BB962C8B-B14F-4D97-AF65-F5344CB8AC3E}">
        <p14:creationId xmlns:p14="http://schemas.microsoft.com/office/powerpoint/2010/main" val="361637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65EFB34-B267-154B-AD60-7AC1E759B812}"/>
              </a:ext>
            </a:extLst>
          </p:cNvPr>
          <p:cNvSpPr>
            <a:spLocks noGrp="1"/>
          </p:cNvSpPr>
          <p:nvPr>
            <p:ph type="title"/>
          </p:nvPr>
        </p:nvSpPr>
        <p:spPr/>
        <p:txBody>
          <a:bodyPr>
            <a:normAutofit/>
          </a:bodyPr>
          <a:lstStyle/>
          <a:p>
            <a:r>
              <a:rPr lang="de-DE" sz="2800" dirty="0"/>
              <a:t>Agenda</a:t>
            </a:r>
          </a:p>
        </p:txBody>
      </p:sp>
      <p:sp>
        <p:nvSpPr>
          <p:cNvPr id="4" name="Rounded Rectangle 1032">
            <a:extLst>
              <a:ext uri="{FF2B5EF4-FFF2-40B4-BE49-F238E27FC236}">
                <a16:creationId xmlns="" xmlns:a16="http://schemas.microsoft.com/office/drawing/2014/main" id="{F476B255-8799-CA4A-8DF1-81F9C29E7CBF}"/>
              </a:ext>
            </a:extLst>
          </p:cNvPr>
          <p:cNvSpPr/>
          <p:nvPr/>
        </p:nvSpPr>
        <p:spPr>
          <a:xfrm>
            <a:off x="1446835" y="2199782"/>
            <a:ext cx="4714381" cy="781515"/>
          </a:xfrm>
          <a:custGeom>
            <a:avLst/>
            <a:gdLst/>
            <a:ahLst/>
            <a:cxnLst/>
            <a:rect l="l" t="t" r="r" b="b"/>
            <a:pathLst>
              <a:path w="3096344" h="781515">
                <a:moveTo>
                  <a:pt x="108014" y="0"/>
                </a:moveTo>
                <a:lnTo>
                  <a:pt x="2988330" y="0"/>
                </a:lnTo>
                <a:cubicBezTo>
                  <a:pt x="3047984" y="0"/>
                  <a:pt x="3096344" y="48360"/>
                  <a:pt x="3096344" y="108014"/>
                </a:cubicBezTo>
                <a:lnTo>
                  <a:pt x="3096344" y="540058"/>
                </a:lnTo>
                <a:cubicBezTo>
                  <a:pt x="3096344" y="599712"/>
                  <a:pt x="3047984" y="648072"/>
                  <a:pt x="2988330" y="648072"/>
                </a:cubicBez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gradFill flip="none" rotWithShape="1">
            <a:gsLst>
              <a:gs pos="0">
                <a:schemeClr val="bg1">
                  <a:lumMod val="96000"/>
                </a:schemeClr>
              </a:gs>
              <a:gs pos="100000">
                <a:schemeClr val="bg1"/>
              </a:gs>
            </a:gsLst>
            <a:lin ang="8400000" scaled="0"/>
            <a:tileRect/>
          </a:gra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5" name="Rounded Rectangle 1032">
            <a:extLst>
              <a:ext uri="{FF2B5EF4-FFF2-40B4-BE49-F238E27FC236}">
                <a16:creationId xmlns="" xmlns:a16="http://schemas.microsoft.com/office/drawing/2014/main" id="{3494A045-648D-BA40-9325-B0F82E61BFF3}"/>
              </a:ext>
            </a:extLst>
          </p:cNvPr>
          <p:cNvSpPr/>
          <p:nvPr/>
        </p:nvSpPr>
        <p:spPr>
          <a:xfrm>
            <a:off x="1446835" y="2207005"/>
            <a:ext cx="1091950" cy="781515"/>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6" name="TextBox 38">
            <a:extLst>
              <a:ext uri="{FF2B5EF4-FFF2-40B4-BE49-F238E27FC236}">
                <a16:creationId xmlns="" xmlns:a16="http://schemas.microsoft.com/office/drawing/2014/main" id="{C2C6AEE5-4696-B648-A6F2-30BEB60EEAA3}"/>
              </a:ext>
            </a:extLst>
          </p:cNvPr>
          <p:cNvSpPr txBox="1"/>
          <p:nvPr/>
        </p:nvSpPr>
        <p:spPr>
          <a:xfrm>
            <a:off x="1447630" y="2299634"/>
            <a:ext cx="715889" cy="461665"/>
          </a:xfrm>
          <a:prstGeom prst="rect">
            <a:avLst/>
          </a:prstGeom>
          <a:noFill/>
        </p:spPr>
        <p:txBody>
          <a:bodyPr wrap="square" rtlCol="0">
            <a:spAutoFit/>
          </a:bodyPr>
          <a:lstStyle/>
          <a:p>
            <a:pPr algn="ctr"/>
            <a:r>
              <a:rPr lang="en-US" altLang="ko-KR" sz="2400" b="1" dirty="0">
                <a:solidFill>
                  <a:schemeClr val="bg1"/>
                </a:solidFill>
                <a:latin typeface="Calibri" pitchFamily="34" charset="0"/>
                <a:cs typeface="Calibri" pitchFamily="34" charset="0"/>
              </a:rPr>
              <a:t>01</a:t>
            </a:r>
            <a:endParaRPr lang="ko-KR" altLang="en-US" sz="2400" b="1" dirty="0">
              <a:solidFill>
                <a:schemeClr val="bg1"/>
              </a:solidFill>
              <a:latin typeface="Calibri" pitchFamily="34" charset="0"/>
              <a:cs typeface="Calibri" pitchFamily="34" charset="0"/>
            </a:endParaRPr>
          </a:p>
        </p:txBody>
      </p:sp>
      <p:sp>
        <p:nvSpPr>
          <p:cNvPr id="7" name="TextBox 39">
            <a:extLst>
              <a:ext uri="{FF2B5EF4-FFF2-40B4-BE49-F238E27FC236}">
                <a16:creationId xmlns="" xmlns:a16="http://schemas.microsoft.com/office/drawing/2014/main" id="{4275B9BC-D823-7846-8449-3212450587F5}"/>
              </a:ext>
            </a:extLst>
          </p:cNvPr>
          <p:cNvSpPr txBox="1"/>
          <p:nvPr/>
        </p:nvSpPr>
        <p:spPr>
          <a:xfrm>
            <a:off x="2564259" y="2216698"/>
            <a:ext cx="3364748" cy="276999"/>
          </a:xfrm>
          <a:prstGeom prst="rect">
            <a:avLst/>
          </a:prstGeom>
          <a:noFill/>
        </p:spPr>
        <p:txBody>
          <a:bodyPr wrap="square" rtlCol="0">
            <a:spAutoFit/>
          </a:bodyPr>
          <a:lstStyle/>
          <a:p>
            <a:r>
              <a:rPr lang="en-US" altLang="ko-KR" sz="1200" dirty="0" err="1">
                <a:solidFill>
                  <a:schemeClr val="tx1">
                    <a:lumMod val="75000"/>
                    <a:lumOff val="25000"/>
                  </a:schemeClr>
                </a:solidFill>
                <a:cs typeface="Arial" pitchFamily="34" charset="0"/>
              </a:rPr>
              <a:t>Begrüßung</a:t>
            </a:r>
            <a:endParaRPr lang="ko-KR" altLang="en-US" sz="1200" dirty="0">
              <a:solidFill>
                <a:schemeClr val="tx1">
                  <a:lumMod val="75000"/>
                  <a:lumOff val="25000"/>
                </a:schemeClr>
              </a:solidFill>
            </a:endParaRPr>
          </a:p>
        </p:txBody>
      </p:sp>
      <p:sp>
        <p:nvSpPr>
          <p:cNvPr id="8" name="Rounded Rectangle 1032">
            <a:extLst>
              <a:ext uri="{FF2B5EF4-FFF2-40B4-BE49-F238E27FC236}">
                <a16:creationId xmlns="" xmlns:a16="http://schemas.microsoft.com/office/drawing/2014/main" id="{6BD46B7F-3AAA-8F40-A889-1F6C3DE48AB3}"/>
              </a:ext>
            </a:extLst>
          </p:cNvPr>
          <p:cNvSpPr/>
          <p:nvPr/>
        </p:nvSpPr>
        <p:spPr>
          <a:xfrm>
            <a:off x="6561956" y="2199782"/>
            <a:ext cx="4714381" cy="781515"/>
          </a:xfrm>
          <a:custGeom>
            <a:avLst/>
            <a:gdLst/>
            <a:ahLst/>
            <a:cxnLst/>
            <a:rect l="l" t="t" r="r" b="b"/>
            <a:pathLst>
              <a:path w="3096344" h="781515">
                <a:moveTo>
                  <a:pt x="108014" y="0"/>
                </a:moveTo>
                <a:lnTo>
                  <a:pt x="2988330" y="0"/>
                </a:lnTo>
                <a:cubicBezTo>
                  <a:pt x="3047984" y="0"/>
                  <a:pt x="3096344" y="48360"/>
                  <a:pt x="3096344" y="108014"/>
                </a:cubicBezTo>
                <a:lnTo>
                  <a:pt x="3096344" y="540058"/>
                </a:lnTo>
                <a:cubicBezTo>
                  <a:pt x="3096344" y="599712"/>
                  <a:pt x="3047984" y="648072"/>
                  <a:pt x="2988330" y="648072"/>
                </a:cubicBez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gradFill flip="none" rotWithShape="1">
            <a:gsLst>
              <a:gs pos="0">
                <a:schemeClr val="bg1">
                  <a:lumMod val="96000"/>
                </a:schemeClr>
              </a:gs>
              <a:gs pos="100000">
                <a:schemeClr val="bg1"/>
              </a:gs>
            </a:gsLst>
            <a:lin ang="8400000" scaled="0"/>
            <a:tileRect/>
          </a:gra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9" name="Rounded Rectangle 1032">
            <a:extLst>
              <a:ext uri="{FF2B5EF4-FFF2-40B4-BE49-F238E27FC236}">
                <a16:creationId xmlns="" xmlns:a16="http://schemas.microsoft.com/office/drawing/2014/main" id="{7820CDFF-A8BF-6E45-A6B1-C388A92A623B}"/>
              </a:ext>
            </a:extLst>
          </p:cNvPr>
          <p:cNvSpPr/>
          <p:nvPr/>
        </p:nvSpPr>
        <p:spPr>
          <a:xfrm>
            <a:off x="6564053" y="2199782"/>
            <a:ext cx="1091950" cy="781515"/>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10" name="TextBox 43">
            <a:extLst>
              <a:ext uri="{FF2B5EF4-FFF2-40B4-BE49-F238E27FC236}">
                <a16:creationId xmlns="" xmlns:a16="http://schemas.microsoft.com/office/drawing/2014/main" id="{D89A6980-FF3D-0347-8680-FD5618727711}"/>
              </a:ext>
            </a:extLst>
          </p:cNvPr>
          <p:cNvSpPr txBox="1"/>
          <p:nvPr/>
        </p:nvSpPr>
        <p:spPr>
          <a:xfrm>
            <a:off x="6752084" y="2289798"/>
            <a:ext cx="715889" cy="461665"/>
          </a:xfrm>
          <a:prstGeom prst="rect">
            <a:avLst/>
          </a:prstGeom>
          <a:noFill/>
        </p:spPr>
        <p:txBody>
          <a:bodyPr wrap="square" rtlCol="0">
            <a:spAutoFit/>
          </a:bodyPr>
          <a:lstStyle/>
          <a:p>
            <a:pPr algn="ctr"/>
            <a:r>
              <a:rPr lang="en-US" altLang="ko-KR" sz="2400" b="1" dirty="0">
                <a:solidFill>
                  <a:schemeClr val="bg1"/>
                </a:solidFill>
                <a:latin typeface="Calibri" pitchFamily="34" charset="0"/>
                <a:cs typeface="Calibri" pitchFamily="34" charset="0"/>
              </a:rPr>
              <a:t>02</a:t>
            </a:r>
            <a:endParaRPr lang="ko-KR" altLang="en-US" sz="2400" b="1" dirty="0">
              <a:solidFill>
                <a:schemeClr val="bg1"/>
              </a:solidFill>
              <a:latin typeface="Calibri" pitchFamily="34" charset="0"/>
              <a:cs typeface="Calibri" pitchFamily="34" charset="0"/>
            </a:endParaRPr>
          </a:p>
        </p:txBody>
      </p:sp>
      <p:sp>
        <p:nvSpPr>
          <p:cNvPr id="11" name="TextBox 44">
            <a:extLst>
              <a:ext uri="{FF2B5EF4-FFF2-40B4-BE49-F238E27FC236}">
                <a16:creationId xmlns="" xmlns:a16="http://schemas.microsoft.com/office/drawing/2014/main" id="{F57C2A52-0A5B-9244-8415-32DBFE485D86}"/>
              </a:ext>
            </a:extLst>
          </p:cNvPr>
          <p:cNvSpPr txBox="1"/>
          <p:nvPr/>
        </p:nvSpPr>
        <p:spPr>
          <a:xfrm>
            <a:off x="7763087" y="2207005"/>
            <a:ext cx="3364748" cy="276999"/>
          </a:xfrm>
          <a:prstGeom prst="rect">
            <a:avLst/>
          </a:prstGeom>
          <a:noFill/>
        </p:spPr>
        <p:txBody>
          <a:bodyPr wrap="square" rtlCol="0">
            <a:spAutoFit/>
          </a:bodyPr>
          <a:lstStyle/>
          <a:p>
            <a:r>
              <a:rPr lang="en-US" altLang="ko-KR" sz="1200" dirty="0" err="1">
                <a:solidFill>
                  <a:schemeClr val="tx1">
                    <a:lumMod val="75000"/>
                    <a:lumOff val="25000"/>
                  </a:schemeClr>
                </a:solidFill>
                <a:cs typeface="Arial" pitchFamily="34" charset="0"/>
              </a:rPr>
              <a:t>Ausgangslage</a:t>
            </a:r>
            <a:endParaRPr lang="ko-KR" altLang="en-US" sz="1200" dirty="0">
              <a:solidFill>
                <a:schemeClr val="tx1">
                  <a:lumMod val="75000"/>
                  <a:lumOff val="25000"/>
                </a:schemeClr>
              </a:solidFill>
            </a:endParaRPr>
          </a:p>
        </p:txBody>
      </p:sp>
      <p:sp>
        <p:nvSpPr>
          <p:cNvPr id="12" name="TextBox 45">
            <a:extLst>
              <a:ext uri="{FF2B5EF4-FFF2-40B4-BE49-F238E27FC236}">
                <a16:creationId xmlns="" xmlns:a16="http://schemas.microsoft.com/office/drawing/2014/main" id="{CB3B3E91-03AF-B241-93DF-799C4EF50B79}"/>
              </a:ext>
            </a:extLst>
          </p:cNvPr>
          <p:cNvSpPr txBox="1"/>
          <p:nvPr/>
        </p:nvSpPr>
        <p:spPr>
          <a:xfrm>
            <a:off x="6561957" y="3063878"/>
            <a:ext cx="4718574" cy="461665"/>
          </a:xfrm>
          <a:prstGeom prst="rect">
            <a:avLst/>
          </a:prstGeom>
          <a:noFill/>
        </p:spPr>
        <p:txBody>
          <a:bodyPr wrap="square" rtlCol="0">
            <a:spAutoFit/>
          </a:bodyPr>
          <a:lstStyle/>
          <a:p>
            <a:r>
              <a:rPr lang="en-US" altLang="ko-KR" sz="1200" dirty="0" err="1">
                <a:solidFill>
                  <a:schemeClr val="tx1">
                    <a:lumMod val="75000"/>
                    <a:lumOff val="25000"/>
                  </a:schemeClr>
                </a:solidFill>
              </a:rPr>
              <a:t>Zusammenfassung</a:t>
            </a:r>
            <a:r>
              <a:rPr lang="en-US" altLang="ko-KR" sz="1200" dirty="0">
                <a:solidFill>
                  <a:schemeClr val="tx1">
                    <a:lumMod val="75000"/>
                    <a:lumOff val="25000"/>
                  </a:schemeClr>
                </a:solidFill>
              </a:rPr>
              <a:t> der </a:t>
            </a:r>
            <a:r>
              <a:rPr lang="en-US" altLang="ko-KR" sz="1200" dirty="0" err="1">
                <a:solidFill>
                  <a:schemeClr val="tx1">
                    <a:lumMod val="75000"/>
                    <a:lumOff val="25000"/>
                  </a:schemeClr>
                </a:solidFill>
              </a:rPr>
              <a:t>aktuellen</a:t>
            </a:r>
            <a:r>
              <a:rPr lang="en-US" altLang="ko-KR" sz="1200" dirty="0">
                <a:solidFill>
                  <a:schemeClr val="tx1">
                    <a:lumMod val="75000"/>
                    <a:lumOff val="25000"/>
                  </a:schemeClr>
                </a:solidFill>
              </a:rPr>
              <a:t> Situation </a:t>
            </a:r>
            <a:r>
              <a:rPr lang="en-US" altLang="ko-KR" sz="1200" dirty="0" err="1">
                <a:solidFill>
                  <a:schemeClr val="tx1">
                    <a:lumMod val="75000"/>
                    <a:lumOff val="25000"/>
                  </a:schemeClr>
                </a:solidFill>
              </a:rPr>
              <a:t>im</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Vorstand</a:t>
            </a:r>
            <a:endParaRPr lang="en-US" altLang="ko-KR" sz="1200" dirty="0">
              <a:solidFill>
                <a:schemeClr val="tx1">
                  <a:lumMod val="75000"/>
                  <a:lumOff val="25000"/>
                </a:schemeClr>
              </a:solidFill>
            </a:endParaRPr>
          </a:p>
          <a:p>
            <a:r>
              <a:rPr lang="en-US" altLang="ko-KR" sz="1200" dirty="0" err="1">
                <a:solidFill>
                  <a:schemeClr val="tx1">
                    <a:lumMod val="75000"/>
                    <a:lumOff val="25000"/>
                  </a:schemeClr>
                </a:solidFill>
              </a:rPr>
              <a:t>Beschluss</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Stadtverbandstag</a:t>
            </a:r>
            <a:r>
              <a:rPr lang="en-US" altLang="ko-KR" sz="1200" dirty="0">
                <a:solidFill>
                  <a:schemeClr val="tx1">
                    <a:lumMod val="75000"/>
                    <a:lumOff val="25000"/>
                  </a:schemeClr>
                </a:solidFill>
              </a:rPr>
              <a:t> 2017</a:t>
            </a:r>
          </a:p>
        </p:txBody>
      </p:sp>
      <p:sp>
        <p:nvSpPr>
          <p:cNvPr id="13" name="Rounded Rectangle 1032">
            <a:extLst>
              <a:ext uri="{FF2B5EF4-FFF2-40B4-BE49-F238E27FC236}">
                <a16:creationId xmlns="" xmlns:a16="http://schemas.microsoft.com/office/drawing/2014/main" id="{51CE54E5-8E90-3248-97F3-381DAF394CA7}"/>
              </a:ext>
            </a:extLst>
          </p:cNvPr>
          <p:cNvSpPr/>
          <p:nvPr/>
        </p:nvSpPr>
        <p:spPr>
          <a:xfrm>
            <a:off x="1446834" y="4235423"/>
            <a:ext cx="4714381" cy="781515"/>
          </a:xfrm>
          <a:custGeom>
            <a:avLst/>
            <a:gdLst/>
            <a:ahLst/>
            <a:cxnLst/>
            <a:rect l="l" t="t" r="r" b="b"/>
            <a:pathLst>
              <a:path w="3096344" h="781515">
                <a:moveTo>
                  <a:pt x="108014" y="0"/>
                </a:moveTo>
                <a:lnTo>
                  <a:pt x="2988330" y="0"/>
                </a:lnTo>
                <a:cubicBezTo>
                  <a:pt x="3047984" y="0"/>
                  <a:pt x="3096344" y="48360"/>
                  <a:pt x="3096344" y="108014"/>
                </a:cubicBezTo>
                <a:lnTo>
                  <a:pt x="3096344" y="540058"/>
                </a:lnTo>
                <a:cubicBezTo>
                  <a:pt x="3096344" y="599712"/>
                  <a:pt x="3047984" y="648072"/>
                  <a:pt x="2988330" y="648072"/>
                </a:cubicBez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gradFill flip="none" rotWithShape="1">
            <a:gsLst>
              <a:gs pos="0">
                <a:schemeClr val="bg1">
                  <a:lumMod val="96000"/>
                </a:schemeClr>
              </a:gs>
              <a:gs pos="100000">
                <a:schemeClr val="bg1"/>
              </a:gs>
            </a:gsLst>
            <a:lin ang="8400000" scaled="0"/>
            <a:tileRect/>
          </a:gra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14" name="Rounded Rectangle 1032">
            <a:extLst>
              <a:ext uri="{FF2B5EF4-FFF2-40B4-BE49-F238E27FC236}">
                <a16:creationId xmlns="" xmlns:a16="http://schemas.microsoft.com/office/drawing/2014/main" id="{6BFD16D4-F14B-4744-94D7-9174E579741D}"/>
              </a:ext>
            </a:extLst>
          </p:cNvPr>
          <p:cNvSpPr/>
          <p:nvPr/>
        </p:nvSpPr>
        <p:spPr>
          <a:xfrm>
            <a:off x="1447799" y="4242646"/>
            <a:ext cx="1091950" cy="781515"/>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15" name="TextBox 48">
            <a:extLst>
              <a:ext uri="{FF2B5EF4-FFF2-40B4-BE49-F238E27FC236}">
                <a16:creationId xmlns="" xmlns:a16="http://schemas.microsoft.com/office/drawing/2014/main" id="{5460EF1E-0219-5743-AA89-858FACEAFDEB}"/>
              </a:ext>
            </a:extLst>
          </p:cNvPr>
          <p:cNvSpPr txBox="1"/>
          <p:nvPr/>
        </p:nvSpPr>
        <p:spPr>
          <a:xfrm>
            <a:off x="1447630" y="4335275"/>
            <a:ext cx="715889" cy="461665"/>
          </a:xfrm>
          <a:prstGeom prst="rect">
            <a:avLst/>
          </a:prstGeom>
          <a:noFill/>
        </p:spPr>
        <p:txBody>
          <a:bodyPr wrap="square" rtlCol="0">
            <a:spAutoFit/>
          </a:bodyPr>
          <a:lstStyle/>
          <a:p>
            <a:pPr algn="ctr"/>
            <a:r>
              <a:rPr lang="en-US" altLang="ko-KR" sz="2400" b="1" dirty="0">
                <a:solidFill>
                  <a:schemeClr val="bg1"/>
                </a:solidFill>
                <a:latin typeface="Calibri" pitchFamily="34" charset="0"/>
                <a:cs typeface="Calibri" pitchFamily="34" charset="0"/>
              </a:rPr>
              <a:t>03</a:t>
            </a:r>
            <a:endParaRPr lang="ko-KR" altLang="en-US" sz="2400" b="1" dirty="0">
              <a:solidFill>
                <a:schemeClr val="bg1"/>
              </a:solidFill>
              <a:latin typeface="Calibri" pitchFamily="34" charset="0"/>
              <a:cs typeface="Calibri" pitchFamily="34" charset="0"/>
            </a:endParaRPr>
          </a:p>
        </p:txBody>
      </p:sp>
      <p:sp>
        <p:nvSpPr>
          <p:cNvPr id="16" name="TextBox 49">
            <a:extLst>
              <a:ext uri="{FF2B5EF4-FFF2-40B4-BE49-F238E27FC236}">
                <a16:creationId xmlns="" xmlns:a16="http://schemas.microsoft.com/office/drawing/2014/main" id="{D54E27F9-DE20-9D49-BD04-A08C1B5301DD}"/>
              </a:ext>
            </a:extLst>
          </p:cNvPr>
          <p:cNvSpPr txBox="1"/>
          <p:nvPr/>
        </p:nvSpPr>
        <p:spPr>
          <a:xfrm>
            <a:off x="2581692" y="4235423"/>
            <a:ext cx="3364748"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Information </a:t>
            </a:r>
            <a:r>
              <a:rPr lang="en-US" altLang="ko-KR" sz="1200" dirty="0" err="1">
                <a:solidFill>
                  <a:schemeClr val="tx1">
                    <a:lumMod val="75000"/>
                    <a:lumOff val="25000"/>
                  </a:schemeClr>
                </a:solidFill>
                <a:cs typeface="Arial" pitchFamily="34" charset="0"/>
              </a:rPr>
              <a:t>zur</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Auswirkung</a:t>
            </a:r>
            <a:r>
              <a:rPr lang="en-US" altLang="ko-KR" sz="1200" dirty="0">
                <a:solidFill>
                  <a:schemeClr val="tx1">
                    <a:lumMod val="75000"/>
                    <a:lumOff val="25000"/>
                  </a:schemeClr>
                </a:solidFill>
                <a:cs typeface="Arial" pitchFamily="34" charset="0"/>
              </a:rPr>
              <a:t> der </a:t>
            </a:r>
            <a:r>
              <a:rPr lang="en-US" altLang="ko-KR" sz="1200" dirty="0" err="1">
                <a:solidFill>
                  <a:schemeClr val="tx1">
                    <a:lumMod val="75000"/>
                    <a:lumOff val="25000"/>
                  </a:schemeClr>
                </a:solidFill>
                <a:cs typeface="Arial" pitchFamily="34" charset="0"/>
              </a:rPr>
              <a:t>Verschmelzung</a:t>
            </a:r>
            <a:r>
              <a:rPr lang="en-US" altLang="ko-KR" sz="1200" dirty="0">
                <a:solidFill>
                  <a:schemeClr val="tx1">
                    <a:lumMod val="75000"/>
                    <a:lumOff val="25000"/>
                  </a:schemeClr>
                </a:solidFill>
                <a:cs typeface="Arial" pitchFamily="34" charset="0"/>
              </a:rPr>
              <a:t>/</a:t>
            </a:r>
            <a:r>
              <a:rPr lang="en-US" altLang="ko-KR" sz="1200" dirty="0" err="1">
                <a:solidFill>
                  <a:schemeClr val="tx1">
                    <a:lumMod val="75000"/>
                    <a:lumOff val="25000"/>
                  </a:schemeClr>
                </a:solidFill>
                <a:cs typeface="Arial" pitchFamily="34" charset="0"/>
              </a:rPr>
              <a:t>Zeitpunkt</a:t>
            </a:r>
            <a:r>
              <a:rPr lang="en-US" altLang="ko-KR" sz="1200" dirty="0">
                <a:solidFill>
                  <a:schemeClr val="tx1">
                    <a:lumMod val="75000"/>
                    <a:lumOff val="25000"/>
                  </a:schemeClr>
                </a:solidFill>
                <a:cs typeface="Arial" pitchFamily="34" charset="0"/>
              </a:rPr>
              <a:t>/</a:t>
            </a:r>
            <a:r>
              <a:rPr lang="en-US" altLang="ko-KR" sz="1200" dirty="0" err="1">
                <a:solidFill>
                  <a:schemeClr val="tx1">
                    <a:lumMod val="75000"/>
                    <a:lumOff val="25000"/>
                  </a:schemeClr>
                </a:solidFill>
                <a:cs typeface="Arial" pitchFamily="34" charset="0"/>
              </a:rPr>
              <a:t>Spielbetrieb</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usw</a:t>
            </a:r>
            <a:r>
              <a:rPr lang="en-US" altLang="ko-KR" sz="1200" dirty="0">
                <a:solidFill>
                  <a:schemeClr val="tx1">
                    <a:lumMod val="75000"/>
                    <a:lumOff val="25000"/>
                  </a:schemeClr>
                </a:solidFill>
                <a:cs typeface="Arial" pitchFamily="34" charset="0"/>
              </a:rPr>
              <a:t>.</a:t>
            </a:r>
            <a:endParaRPr lang="ko-KR" altLang="en-US" sz="1200" dirty="0">
              <a:solidFill>
                <a:schemeClr val="tx1">
                  <a:lumMod val="75000"/>
                  <a:lumOff val="25000"/>
                </a:schemeClr>
              </a:solidFill>
            </a:endParaRPr>
          </a:p>
        </p:txBody>
      </p:sp>
      <p:sp>
        <p:nvSpPr>
          <p:cNvPr id="17" name="TextBox 50">
            <a:extLst>
              <a:ext uri="{FF2B5EF4-FFF2-40B4-BE49-F238E27FC236}">
                <a16:creationId xmlns="" xmlns:a16="http://schemas.microsoft.com/office/drawing/2014/main" id="{7A474F8B-0668-8B41-A02B-A247DC887494}"/>
              </a:ext>
            </a:extLst>
          </p:cNvPr>
          <p:cNvSpPr txBox="1"/>
          <p:nvPr/>
        </p:nvSpPr>
        <p:spPr>
          <a:xfrm>
            <a:off x="1446834" y="5102344"/>
            <a:ext cx="4718574" cy="830997"/>
          </a:xfrm>
          <a:prstGeom prst="rect">
            <a:avLst/>
          </a:prstGeom>
          <a:noFill/>
        </p:spPr>
        <p:txBody>
          <a:bodyPr wrap="square" rtlCol="0">
            <a:spAutoFit/>
          </a:bodyPr>
          <a:lstStyle/>
          <a:p>
            <a:r>
              <a:rPr lang="en-US" altLang="ko-KR" sz="1200" dirty="0" err="1">
                <a:solidFill>
                  <a:schemeClr val="tx1">
                    <a:lumMod val="75000"/>
                    <a:lumOff val="25000"/>
                  </a:schemeClr>
                </a:solidFill>
              </a:rPr>
              <a:t>Zusammenfassung</a:t>
            </a:r>
            <a:r>
              <a:rPr lang="en-US" altLang="ko-KR" sz="1200" dirty="0">
                <a:solidFill>
                  <a:schemeClr val="tx1">
                    <a:lumMod val="75000"/>
                    <a:lumOff val="25000"/>
                  </a:schemeClr>
                </a:solidFill>
              </a:rPr>
              <a:t> des </a:t>
            </a:r>
            <a:r>
              <a:rPr lang="en-US" altLang="ko-KR" sz="1200" dirty="0" err="1">
                <a:solidFill>
                  <a:schemeClr val="tx1">
                    <a:lumMod val="75000"/>
                    <a:lumOff val="25000"/>
                  </a:schemeClr>
                </a:solidFill>
              </a:rPr>
              <a:t>Schreibens</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aus</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Dezember</a:t>
            </a:r>
            <a:r>
              <a:rPr lang="en-US" altLang="ko-KR" sz="1200" dirty="0">
                <a:solidFill>
                  <a:schemeClr val="tx1">
                    <a:lumMod val="75000"/>
                    <a:lumOff val="25000"/>
                  </a:schemeClr>
                </a:solidFill>
              </a:rPr>
              <a:t> 2017</a:t>
            </a:r>
          </a:p>
          <a:p>
            <a:r>
              <a:rPr lang="en-US" altLang="ko-KR" sz="1200" dirty="0" err="1">
                <a:solidFill>
                  <a:schemeClr val="tx1">
                    <a:lumMod val="75000"/>
                    <a:lumOff val="25000"/>
                  </a:schemeClr>
                </a:solidFill>
              </a:rPr>
              <a:t>Auswirkung</a:t>
            </a:r>
            <a:r>
              <a:rPr lang="en-US" altLang="ko-KR" sz="1200" dirty="0">
                <a:solidFill>
                  <a:schemeClr val="tx1">
                    <a:lumMod val="75000"/>
                    <a:lumOff val="25000"/>
                  </a:schemeClr>
                </a:solidFill>
              </a:rPr>
              <a:t> auf den </a:t>
            </a:r>
            <a:r>
              <a:rPr lang="en-US" altLang="ko-KR" sz="1200" dirty="0" err="1">
                <a:solidFill>
                  <a:schemeClr val="tx1">
                    <a:lumMod val="75000"/>
                    <a:lumOff val="25000"/>
                  </a:schemeClr>
                </a:solidFill>
              </a:rPr>
              <a:t>Spielbetrieb</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Herren</a:t>
            </a:r>
            <a:r>
              <a:rPr lang="en-US" altLang="ko-KR" sz="1200" dirty="0">
                <a:solidFill>
                  <a:schemeClr val="tx1">
                    <a:lumMod val="75000"/>
                    <a:lumOff val="25000"/>
                  </a:schemeClr>
                </a:solidFill>
              </a:rPr>
              <a:t> / </a:t>
            </a:r>
            <a:r>
              <a:rPr lang="en-US" altLang="ko-KR" sz="1200" dirty="0" err="1">
                <a:solidFill>
                  <a:schemeClr val="tx1">
                    <a:lumMod val="75000"/>
                    <a:lumOff val="25000"/>
                  </a:schemeClr>
                </a:solidFill>
              </a:rPr>
              <a:t>Jugend</a:t>
            </a:r>
            <a:endParaRPr lang="en-US" altLang="ko-KR" sz="1200" dirty="0">
              <a:solidFill>
                <a:schemeClr val="tx1">
                  <a:lumMod val="75000"/>
                  <a:lumOff val="25000"/>
                </a:schemeClr>
              </a:solidFill>
            </a:endParaRPr>
          </a:p>
          <a:p>
            <a:r>
              <a:rPr lang="en-US" altLang="ko-KR" sz="1200" dirty="0" err="1">
                <a:solidFill>
                  <a:schemeClr val="tx1">
                    <a:lumMod val="75000"/>
                    <a:lumOff val="25000"/>
                  </a:schemeClr>
                </a:solidFill>
              </a:rPr>
              <a:t>Zusammenfassung</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aktueller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Vertragsentwurf</a:t>
            </a:r>
            <a:endParaRPr lang="en-US" altLang="ko-KR" sz="1200" dirty="0">
              <a:solidFill>
                <a:schemeClr val="tx1">
                  <a:lumMod val="75000"/>
                  <a:lumOff val="25000"/>
                </a:schemeClr>
              </a:solidFill>
            </a:endParaRPr>
          </a:p>
          <a:p>
            <a:r>
              <a:rPr lang="en-US" altLang="ko-KR" sz="1200" dirty="0" err="1">
                <a:solidFill>
                  <a:schemeClr val="tx1">
                    <a:lumMod val="75000"/>
                    <a:lumOff val="25000"/>
                  </a:schemeClr>
                </a:solidFill>
              </a:rPr>
              <a:t>Vorstellung</a:t>
            </a:r>
            <a:r>
              <a:rPr lang="en-US" altLang="ko-KR" sz="1200" dirty="0">
                <a:solidFill>
                  <a:schemeClr val="tx1">
                    <a:lumMod val="75000"/>
                    <a:lumOff val="25000"/>
                  </a:schemeClr>
                </a:solidFill>
              </a:rPr>
              <a:t> des </a:t>
            </a:r>
            <a:r>
              <a:rPr lang="en-US" altLang="ko-KR" sz="1200" dirty="0" err="1">
                <a:solidFill>
                  <a:schemeClr val="tx1">
                    <a:lumMod val="75000"/>
                    <a:lumOff val="25000"/>
                  </a:schemeClr>
                </a:solidFill>
              </a:rPr>
              <a:t>weiteren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Terminplans</a:t>
            </a:r>
            <a:endParaRPr lang="en-US" altLang="ko-KR" sz="1200" dirty="0">
              <a:solidFill>
                <a:schemeClr val="tx1">
                  <a:lumMod val="75000"/>
                  <a:lumOff val="25000"/>
                </a:schemeClr>
              </a:solidFill>
            </a:endParaRPr>
          </a:p>
        </p:txBody>
      </p:sp>
      <p:sp>
        <p:nvSpPr>
          <p:cNvPr id="18" name="Rounded Rectangle 1032">
            <a:extLst>
              <a:ext uri="{FF2B5EF4-FFF2-40B4-BE49-F238E27FC236}">
                <a16:creationId xmlns="" xmlns:a16="http://schemas.microsoft.com/office/drawing/2014/main" id="{6AE4BF8A-A80F-634C-BB95-DB03CBAA6C20}"/>
              </a:ext>
            </a:extLst>
          </p:cNvPr>
          <p:cNvSpPr/>
          <p:nvPr/>
        </p:nvSpPr>
        <p:spPr>
          <a:xfrm>
            <a:off x="6566149" y="4228200"/>
            <a:ext cx="4714381" cy="781515"/>
          </a:xfrm>
          <a:custGeom>
            <a:avLst/>
            <a:gdLst/>
            <a:ahLst/>
            <a:cxnLst/>
            <a:rect l="l" t="t" r="r" b="b"/>
            <a:pathLst>
              <a:path w="3096344" h="781515">
                <a:moveTo>
                  <a:pt x="108014" y="0"/>
                </a:moveTo>
                <a:lnTo>
                  <a:pt x="2988330" y="0"/>
                </a:lnTo>
                <a:cubicBezTo>
                  <a:pt x="3047984" y="0"/>
                  <a:pt x="3096344" y="48360"/>
                  <a:pt x="3096344" y="108014"/>
                </a:cubicBezTo>
                <a:lnTo>
                  <a:pt x="3096344" y="540058"/>
                </a:lnTo>
                <a:cubicBezTo>
                  <a:pt x="3096344" y="599712"/>
                  <a:pt x="3047984" y="648072"/>
                  <a:pt x="2988330" y="648072"/>
                </a:cubicBez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gradFill flip="none" rotWithShape="1">
            <a:gsLst>
              <a:gs pos="0">
                <a:schemeClr val="bg1">
                  <a:lumMod val="96000"/>
                </a:schemeClr>
              </a:gs>
              <a:gs pos="100000">
                <a:schemeClr val="bg1"/>
              </a:gs>
            </a:gsLst>
            <a:lin ang="8400000" scaled="0"/>
            <a:tileRect/>
          </a:gra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19" name="Rounded Rectangle 1032">
            <a:extLst>
              <a:ext uri="{FF2B5EF4-FFF2-40B4-BE49-F238E27FC236}">
                <a16:creationId xmlns="" xmlns:a16="http://schemas.microsoft.com/office/drawing/2014/main" id="{B7A4DF17-463E-E646-AEF2-C1A370726777}"/>
              </a:ext>
            </a:extLst>
          </p:cNvPr>
          <p:cNvSpPr/>
          <p:nvPr/>
        </p:nvSpPr>
        <p:spPr>
          <a:xfrm>
            <a:off x="6564053" y="4228200"/>
            <a:ext cx="1091950" cy="781515"/>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20" name="TextBox 55">
            <a:extLst>
              <a:ext uri="{FF2B5EF4-FFF2-40B4-BE49-F238E27FC236}">
                <a16:creationId xmlns="" xmlns:a16="http://schemas.microsoft.com/office/drawing/2014/main" id="{B6C395CD-C9AF-F24E-B7D9-D1F50FEF6418}"/>
              </a:ext>
            </a:extLst>
          </p:cNvPr>
          <p:cNvSpPr txBox="1"/>
          <p:nvPr/>
        </p:nvSpPr>
        <p:spPr>
          <a:xfrm>
            <a:off x="6752084" y="4318216"/>
            <a:ext cx="715889" cy="461665"/>
          </a:xfrm>
          <a:prstGeom prst="rect">
            <a:avLst/>
          </a:prstGeom>
          <a:noFill/>
        </p:spPr>
        <p:txBody>
          <a:bodyPr wrap="square" rtlCol="0">
            <a:spAutoFit/>
          </a:bodyPr>
          <a:lstStyle/>
          <a:p>
            <a:pPr algn="ctr"/>
            <a:r>
              <a:rPr lang="en-US" altLang="ko-KR" sz="2400" b="1" dirty="0">
                <a:solidFill>
                  <a:schemeClr val="bg1"/>
                </a:solidFill>
                <a:latin typeface="Calibri" pitchFamily="34" charset="0"/>
                <a:cs typeface="Calibri" pitchFamily="34" charset="0"/>
              </a:rPr>
              <a:t>04</a:t>
            </a:r>
            <a:endParaRPr lang="ko-KR" altLang="en-US" sz="2400" b="1" dirty="0">
              <a:solidFill>
                <a:schemeClr val="bg1"/>
              </a:solidFill>
              <a:latin typeface="Calibri" pitchFamily="34" charset="0"/>
              <a:cs typeface="Calibri" pitchFamily="34" charset="0"/>
            </a:endParaRPr>
          </a:p>
        </p:txBody>
      </p:sp>
      <p:sp>
        <p:nvSpPr>
          <p:cNvPr id="21" name="TextBox 56">
            <a:extLst>
              <a:ext uri="{FF2B5EF4-FFF2-40B4-BE49-F238E27FC236}">
                <a16:creationId xmlns="" xmlns:a16="http://schemas.microsoft.com/office/drawing/2014/main" id="{F34F183E-C239-D240-995C-578DA7ACB8AD}"/>
              </a:ext>
            </a:extLst>
          </p:cNvPr>
          <p:cNvSpPr txBox="1"/>
          <p:nvPr/>
        </p:nvSpPr>
        <p:spPr>
          <a:xfrm>
            <a:off x="7767280" y="4235423"/>
            <a:ext cx="3364748" cy="461665"/>
          </a:xfrm>
          <a:prstGeom prst="rect">
            <a:avLst/>
          </a:prstGeom>
          <a:noFill/>
        </p:spPr>
        <p:txBody>
          <a:bodyPr wrap="square" rtlCol="0">
            <a:spAutoFit/>
          </a:bodyPr>
          <a:lstStyle/>
          <a:p>
            <a:r>
              <a:rPr lang="en-US" altLang="ko-KR" sz="1200" dirty="0" err="1">
                <a:solidFill>
                  <a:schemeClr val="tx1">
                    <a:lumMod val="75000"/>
                    <a:lumOff val="25000"/>
                  </a:schemeClr>
                </a:solidFill>
                <a:cs typeface="Arial" pitchFamily="34" charset="0"/>
              </a:rPr>
              <a:t>Fragen</a:t>
            </a:r>
            <a:endParaRPr lang="en-US" altLang="ko-KR" sz="1200" dirty="0">
              <a:solidFill>
                <a:schemeClr val="tx1">
                  <a:lumMod val="75000"/>
                  <a:lumOff val="25000"/>
                </a:schemeClr>
              </a:solidFill>
            </a:endParaRPr>
          </a:p>
          <a:p>
            <a:endParaRPr lang="ko-KR" altLang="en-US" sz="1200" dirty="0">
              <a:solidFill>
                <a:schemeClr val="tx1">
                  <a:lumMod val="75000"/>
                  <a:lumOff val="25000"/>
                </a:schemeClr>
              </a:solidFill>
            </a:endParaRPr>
          </a:p>
        </p:txBody>
      </p:sp>
      <p:sp>
        <p:nvSpPr>
          <p:cNvPr id="22" name="TextBox 57">
            <a:extLst>
              <a:ext uri="{FF2B5EF4-FFF2-40B4-BE49-F238E27FC236}">
                <a16:creationId xmlns="" xmlns:a16="http://schemas.microsoft.com/office/drawing/2014/main" id="{F3C6F22C-3EA0-7E4A-A020-A9F9D853C838}"/>
              </a:ext>
            </a:extLst>
          </p:cNvPr>
          <p:cNvSpPr txBox="1"/>
          <p:nvPr/>
        </p:nvSpPr>
        <p:spPr>
          <a:xfrm>
            <a:off x="6566150" y="5092296"/>
            <a:ext cx="4718574" cy="461665"/>
          </a:xfrm>
          <a:prstGeom prst="rect">
            <a:avLst/>
          </a:prstGeom>
          <a:noFill/>
        </p:spPr>
        <p:txBody>
          <a:bodyPr wrap="square" rtlCol="0">
            <a:spAutoFit/>
          </a:bodyPr>
          <a:lstStyle/>
          <a:p>
            <a:r>
              <a:rPr lang="en-US" altLang="ko-KR" sz="1200" dirty="0" err="1">
                <a:solidFill>
                  <a:schemeClr val="tx1">
                    <a:lumMod val="75000"/>
                    <a:lumOff val="25000"/>
                  </a:schemeClr>
                </a:solidFill>
              </a:rPr>
              <a:t>Offene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Diskussion</a:t>
            </a:r>
            <a:endParaRPr lang="en-US" altLang="ko-KR" sz="1200" dirty="0">
              <a:solidFill>
                <a:schemeClr val="tx1">
                  <a:lumMod val="75000"/>
                  <a:lumOff val="25000"/>
                </a:schemeClr>
              </a:solidFill>
            </a:endParaRPr>
          </a:p>
          <a:p>
            <a:r>
              <a:rPr lang="en-US" altLang="ko-KR" sz="1200" dirty="0" err="1">
                <a:solidFill>
                  <a:schemeClr val="tx1">
                    <a:lumMod val="75000"/>
                    <a:lumOff val="25000"/>
                  </a:schemeClr>
                </a:solidFill>
              </a:rPr>
              <a:t>Beantwortung</a:t>
            </a:r>
            <a:r>
              <a:rPr lang="en-US" altLang="ko-KR" sz="1200" dirty="0">
                <a:solidFill>
                  <a:schemeClr val="tx1">
                    <a:lumMod val="75000"/>
                    <a:lumOff val="25000"/>
                  </a:schemeClr>
                </a:solidFill>
              </a:rPr>
              <a:t> von </a:t>
            </a:r>
            <a:r>
              <a:rPr lang="en-US" altLang="ko-KR" sz="1200" dirty="0" err="1">
                <a:solidFill>
                  <a:schemeClr val="tx1">
                    <a:lumMod val="75000"/>
                    <a:lumOff val="25000"/>
                  </a:schemeClr>
                </a:solidFill>
              </a:rPr>
              <a:t>Fragen</a:t>
            </a:r>
            <a:endParaRPr lang="ko-KR" altLang="en-US" sz="1200" dirty="0">
              <a:solidFill>
                <a:schemeClr val="tx1">
                  <a:lumMod val="75000"/>
                  <a:lumOff val="25000"/>
                </a:schemeClr>
              </a:solidFill>
            </a:endParaRPr>
          </a:p>
        </p:txBody>
      </p:sp>
    </p:spTree>
    <p:extLst>
      <p:ext uri="{BB962C8B-B14F-4D97-AF65-F5344CB8AC3E}">
        <p14:creationId xmlns:p14="http://schemas.microsoft.com/office/powerpoint/2010/main" val="3311161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D757F78-AD17-DF4E-87C1-EB4FF64F7FF3}"/>
              </a:ext>
            </a:extLst>
          </p:cNvPr>
          <p:cNvSpPr>
            <a:spLocks noGrp="1"/>
          </p:cNvSpPr>
          <p:nvPr>
            <p:ph type="title"/>
          </p:nvPr>
        </p:nvSpPr>
        <p:spPr/>
        <p:txBody>
          <a:bodyPr>
            <a:normAutofit/>
          </a:bodyPr>
          <a:lstStyle/>
          <a:p>
            <a:r>
              <a:rPr lang="de-DE" sz="2800" dirty="0" err="1"/>
              <a:t>ausgangslage</a:t>
            </a:r>
            <a:endParaRPr lang="de-DE" sz="2800" dirty="0"/>
          </a:p>
        </p:txBody>
      </p:sp>
      <p:sp>
        <p:nvSpPr>
          <p:cNvPr id="3" name="Inhaltsplatzhalter 2">
            <a:extLst>
              <a:ext uri="{FF2B5EF4-FFF2-40B4-BE49-F238E27FC236}">
                <a16:creationId xmlns="" xmlns:a16="http://schemas.microsoft.com/office/drawing/2014/main" id="{71C2B4D4-C561-2A47-8AFC-DFD0FFF41C71}"/>
              </a:ext>
            </a:extLst>
          </p:cNvPr>
          <p:cNvSpPr>
            <a:spLocks noGrp="1"/>
          </p:cNvSpPr>
          <p:nvPr>
            <p:ph idx="1"/>
          </p:nvPr>
        </p:nvSpPr>
        <p:spPr/>
        <p:txBody>
          <a:bodyPr/>
          <a:lstStyle/>
          <a:p>
            <a:r>
              <a:rPr lang="de-DE" dirty="0"/>
              <a:t>Aktueller Vorstand nach 2019 nicht mehr vollständig und geschäftsfähig ist</a:t>
            </a:r>
          </a:p>
          <a:p>
            <a:r>
              <a:rPr lang="de-DE" dirty="0"/>
              <a:t>Bestimmte Posten müssen neu besetzt werden (u.a. 1. Vorsitzender)</a:t>
            </a:r>
          </a:p>
          <a:p>
            <a:r>
              <a:rPr lang="de-DE" dirty="0"/>
              <a:t>Beschluss Stadtverbandstag 2017</a:t>
            </a:r>
          </a:p>
          <a:p>
            <a:pPr lvl="1"/>
            <a:r>
              <a:rPr lang="de-DE" b="1" dirty="0"/>
              <a:t>TOP 12 Beschlussfassung zur Aufnahme von Gesprächen zur Regionsbildung mit KV Gifhorn </a:t>
            </a:r>
            <a:endParaRPr lang="de-DE" dirty="0"/>
          </a:p>
          <a:p>
            <a:pPr lvl="2"/>
            <a:r>
              <a:rPr lang="de-DE" dirty="0"/>
              <a:t>"Es erfolgt eine Diskussion über diesen TOP. Der Vorstand erhält den Auftrag einen Vertrag auszuarbeiten, wie eine Region mit KV Gifhorn aussehen könnte und zur nächsten außerordentlichen Sitzung des TTVW diesen Vertrag vorzustellen. Es gibt vier Gegenstimmen, zwei Enthaltungen und 24 Stimmen dafür.“</a:t>
            </a:r>
          </a:p>
          <a:p>
            <a:pPr lvl="1"/>
            <a:endParaRPr lang="de-DE" sz="2000" dirty="0"/>
          </a:p>
          <a:p>
            <a:endParaRPr lang="de-DE" dirty="0"/>
          </a:p>
        </p:txBody>
      </p:sp>
    </p:spTree>
    <p:extLst>
      <p:ext uri="{BB962C8B-B14F-4D97-AF65-F5344CB8AC3E}">
        <p14:creationId xmlns:p14="http://schemas.microsoft.com/office/powerpoint/2010/main" val="2372199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246E610-81BB-DE43-9847-B7D10CCD5845}"/>
              </a:ext>
            </a:extLst>
          </p:cNvPr>
          <p:cNvSpPr>
            <a:spLocks noGrp="1"/>
          </p:cNvSpPr>
          <p:nvPr>
            <p:ph type="title"/>
          </p:nvPr>
        </p:nvSpPr>
        <p:spPr/>
        <p:txBody>
          <a:bodyPr/>
          <a:lstStyle/>
          <a:p>
            <a:r>
              <a:rPr lang="de-DE" dirty="0" err="1"/>
              <a:t>ausgangslage</a:t>
            </a:r>
            <a:endParaRPr lang="de-DE" dirty="0"/>
          </a:p>
        </p:txBody>
      </p:sp>
      <p:sp>
        <p:nvSpPr>
          <p:cNvPr id="3" name="Inhaltsplatzhalter 2">
            <a:extLst>
              <a:ext uri="{FF2B5EF4-FFF2-40B4-BE49-F238E27FC236}">
                <a16:creationId xmlns="" xmlns:a16="http://schemas.microsoft.com/office/drawing/2014/main" id="{32951FC1-BB82-6143-AD83-FB8FD6D0F69A}"/>
              </a:ext>
            </a:extLst>
          </p:cNvPr>
          <p:cNvSpPr>
            <a:spLocks noGrp="1"/>
          </p:cNvSpPr>
          <p:nvPr>
            <p:ph idx="1"/>
          </p:nvPr>
        </p:nvSpPr>
        <p:spPr/>
        <p:txBody>
          <a:bodyPr/>
          <a:lstStyle/>
          <a:p>
            <a:r>
              <a:rPr lang="de-DE" dirty="0"/>
              <a:t>Aktuell wird es immer schwerer ehrenamtliche Posten zu besetzen</a:t>
            </a:r>
          </a:p>
          <a:p>
            <a:r>
              <a:rPr lang="de-DE" dirty="0"/>
              <a:t>Zur Zeit hat der Tischtennis </a:t>
            </a:r>
            <a:r>
              <a:rPr lang="de-DE" dirty="0" err="1"/>
              <a:t>StadtVerband</a:t>
            </a:r>
            <a:r>
              <a:rPr lang="de-DE" dirty="0"/>
              <a:t> Wolfsburg keine Stimme im Hauptausschuss des Tischtennis Verband Niedersachsen</a:t>
            </a:r>
          </a:p>
          <a:p>
            <a:r>
              <a:rPr lang="de-DE" dirty="0"/>
              <a:t>Um eine Stimme zu erhalten, müssen in einem Verband mehr als 30 Vereine existieren</a:t>
            </a:r>
          </a:p>
          <a:p>
            <a:r>
              <a:rPr lang="de-DE" dirty="0"/>
              <a:t>Über die Auflösung des Bezirksverbandes Braunschweig wird aktuell noch diskutiert</a:t>
            </a:r>
          </a:p>
          <a:p>
            <a:r>
              <a:rPr lang="de-DE" dirty="0"/>
              <a:t>Der Bezirksverband ist momentan der einzige der sich auflöst – andere warten ab</a:t>
            </a:r>
          </a:p>
          <a:p>
            <a:r>
              <a:rPr lang="de-DE" dirty="0"/>
              <a:t>Die neue Gliederungen hängen direkt unter dem Tischtennis Verband Niedersachsen</a:t>
            </a:r>
          </a:p>
          <a:p>
            <a:endParaRPr lang="de-DE" dirty="0"/>
          </a:p>
        </p:txBody>
      </p:sp>
    </p:spTree>
    <p:extLst>
      <p:ext uri="{BB962C8B-B14F-4D97-AF65-F5344CB8AC3E}">
        <p14:creationId xmlns:p14="http://schemas.microsoft.com/office/powerpoint/2010/main" val="2949999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6DE82B-F5EE-DC41-B0D7-9249AF837468}"/>
              </a:ext>
            </a:extLst>
          </p:cNvPr>
          <p:cNvSpPr>
            <a:spLocks noGrp="1"/>
          </p:cNvSpPr>
          <p:nvPr>
            <p:ph type="title"/>
          </p:nvPr>
        </p:nvSpPr>
        <p:spPr>
          <a:xfrm>
            <a:off x="1451578" y="173147"/>
            <a:ext cx="9603275" cy="1049235"/>
          </a:xfrm>
        </p:spPr>
        <p:txBody>
          <a:bodyPr>
            <a:noAutofit/>
          </a:bodyPr>
          <a:lstStyle/>
          <a:p>
            <a:r>
              <a:rPr lang="en-US" altLang="ko-KR" sz="2800" dirty="0">
                <a:solidFill>
                  <a:schemeClr val="tx1">
                    <a:lumMod val="75000"/>
                    <a:lumOff val="25000"/>
                  </a:schemeClr>
                </a:solidFill>
                <a:cs typeface="Arial" pitchFamily="34" charset="0"/>
              </a:rPr>
              <a:t>Information </a:t>
            </a:r>
            <a:r>
              <a:rPr lang="en-US" altLang="ko-KR" sz="2800" dirty="0" err="1">
                <a:solidFill>
                  <a:schemeClr val="tx1">
                    <a:lumMod val="75000"/>
                    <a:lumOff val="25000"/>
                  </a:schemeClr>
                </a:solidFill>
                <a:cs typeface="Arial" pitchFamily="34" charset="0"/>
              </a:rPr>
              <a:t>zur</a:t>
            </a:r>
            <a:r>
              <a:rPr lang="en-US" altLang="ko-KR" sz="2800" dirty="0">
                <a:solidFill>
                  <a:schemeClr val="tx1">
                    <a:lumMod val="75000"/>
                    <a:lumOff val="25000"/>
                  </a:schemeClr>
                </a:solidFill>
                <a:cs typeface="Arial" pitchFamily="34" charset="0"/>
              </a:rPr>
              <a:t> </a:t>
            </a:r>
            <a:r>
              <a:rPr lang="en-US" altLang="ko-KR" sz="2800" dirty="0" err="1">
                <a:solidFill>
                  <a:schemeClr val="tx1">
                    <a:lumMod val="75000"/>
                    <a:lumOff val="25000"/>
                  </a:schemeClr>
                </a:solidFill>
                <a:cs typeface="Arial" pitchFamily="34" charset="0"/>
              </a:rPr>
              <a:t>Auswirkung</a:t>
            </a:r>
            <a:r>
              <a:rPr lang="en-US" altLang="ko-KR" sz="2800" dirty="0">
                <a:solidFill>
                  <a:schemeClr val="tx1">
                    <a:lumMod val="75000"/>
                    <a:lumOff val="25000"/>
                  </a:schemeClr>
                </a:solidFill>
                <a:cs typeface="Arial" pitchFamily="34" charset="0"/>
              </a:rPr>
              <a:t> der </a:t>
            </a:r>
            <a:r>
              <a:rPr lang="en-US" altLang="ko-KR" sz="2800" dirty="0" err="1">
                <a:solidFill>
                  <a:schemeClr val="tx1">
                    <a:lumMod val="75000"/>
                    <a:lumOff val="25000"/>
                  </a:schemeClr>
                </a:solidFill>
                <a:cs typeface="Arial" pitchFamily="34" charset="0"/>
              </a:rPr>
              <a:t>Verschmelzung</a:t>
            </a:r>
            <a:r>
              <a:rPr lang="en-US" altLang="ko-KR" sz="2800" dirty="0">
                <a:solidFill>
                  <a:schemeClr val="tx1">
                    <a:lumMod val="75000"/>
                    <a:lumOff val="25000"/>
                  </a:schemeClr>
                </a:solidFill>
                <a:cs typeface="Arial" pitchFamily="34" charset="0"/>
              </a:rPr>
              <a:t>/</a:t>
            </a:r>
            <a:r>
              <a:rPr lang="en-US" altLang="ko-KR" sz="2800" dirty="0" err="1">
                <a:solidFill>
                  <a:schemeClr val="tx1">
                    <a:lumMod val="75000"/>
                    <a:lumOff val="25000"/>
                  </a:schemeClr>
                </a:solidFill>
                <a:cs typeface="Arial" pitchFamily="34" charset="0"/>
              </a:rPr>
              <a:t>Zeitpunkt</a:t>
            </a:r>
            <a:r>
              <a:rPr lang="en-US" altLang="ko-KR" sz="2800" dirty="0">
                <a:solidFill>
                  <a:schemeClr val="tx1">
                    <a:lumMod val="75000"/>
                    <a:lumOff val="25000"/>
                  </a:schemeClr>
                </a:solidFill>
                <a:cs typeface="Arial" pitchFamily="34" charset="0"/>
              </a:rPr>
              <a:t>/</a:t>
            </a:r>
            <a:r>
              <a:rPr lang="en-US" altLang="ko-KR" sz="2800" dirty="0" err="1">
                <a:solidFill>
                  <a:schemeClr val="tx1">
                    <a:lumMod val="75000"/>
                    <a:lumOff val="25000"/>
                  </a:schemeClr>
                </a:solidFill>
                <a:cs typeface="Arial" pitchFamily="34" charset="0"/>
              </a:rPr>
              <a:t>Spielbetrieb</a:t>
            </a:r>
            <a:r>
              <a:rPr lang="en-US" altLang="ko-KR" sz="2800" dirty="0">
                <a:solidFill>
                  <a:schemeClr val="tx1">
                    <a:lumMod val="75000"/>
                    <a:lumOff val="25000"/>
                  </a:schemeClr>
                </a:solidFill>
                <a:cs typeface="Arial" pitchFamily="34" charset="0"/>
              </a:rPr>
              <a:t> </a:t>
            </a:r>
            <a:r>
              <a:rPr lang="en-US" altLang="ko-KR" sz="2800" dirty="0" err="1">
                <a:solidFill>
                  <a:schemeClr val="tx1">
                    <a:lumMod val="75000"/>
                    <a:lumOff val="25000"/>
                  </a:schemeClr>
                </a:solidFill>
                <a:cs typeface="Arial" pitchFamily="34" charset="0"/>
              </a:rPr>
              <a:t>usw</a:t>
            </a:r>
            <a:r>
              <a:rPr lang="en-US" altLang="ko-KR" sz="2800" dirty="0">
                <a:solidFill>
                  <a:schemeClr val="tx1">
                    <a:lumMod val="75000"/>
                    <a:lumOff val="25000"/>
                  </a:schemeClr>
                </a:solidFill>
                <a:cs typeface="Arial" pitchFamily="34" charset="0"/>
              </a:rPr>
              <a:t>.</a:t>
            </a:r>
            <a:r>
              <a:rPr lang="ko-KR" altLang="en-US" sz="2800" dirty="0">
                <a:solidFill>
                  <a:schemeClr val="tx1">
                    <a:lumMod val="75000"/>
                    <a:lumOff val="25000"/>
                  </a:schemeClr>
                </a:solidFill>
              </a:rPr>
              <a:t/>
            </a:r>
            <a:br>
              <a:rPr lang="ko-KR" altLang="en-US" sz="2800" dirty="0">
                <a:solidFill>
                  <a:schemeClr val="tx1">
                    <a:lumMod val="75000"/>
                    <a:lumOff val="25000"/>
                  </a:schemeClr>
                </a:solidFill>
              </a:rPr>
            </a:br>
            <a:endParaRPr lang="de-DE" sz="2800" dirty="0"/>
          </a:p>
        </p:txBody>
      </p:sp>
      <p:sp>
        <p:nvSpPr>
          <p:cNvPr id="5" name="Titel 1">
            <a:extLst>
              <a:ext uri="{FF2B5EF4-FFF2-40B4-BE49-F238E27FC236}">
                <a16:creationId xmlns="" xmlns:a16="http://schemas.microsoft.com/office/drawing/2014/main" id="{885013DB-6B12-2F4D-9EA0-DA9073310FFB}"/>
              </a:ext>
            </a:extLst>
          </p:cNvPr>
          <p:cNvSpPr txBox="1">
            <a:spLocks/>
          </p:cNvSpPr>
          <p:nvPr/>
        </p:nvSpPr>
        <p:spPr>
          <a:xfrm>
            <a:off x="1451578" y="1140668"/>
            <a:ext cx="9603275" cy="63370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altLang="ko-KR" sz="2400" dirty="0">
                <a:solidFill>
                  <a:schemeClr val="tx1">
                    <a:lumMod val="75000"/>
                    <a:lumOff val="25000"/>
                  </a:schemeClr>
                </a:solidFill>
                <a:cs typeface="Arial" pitchFamily="34" charset="0"/>
              </a:rPr>
              <a:t>Einzelspielbetrieb (Turniere)</a:t>
            </a:r>
            <a:endParaRPr lang="de-DE" sz="2400" dirty="0"/>
          </a:p>
        </p:txBody>
      </p:sp>
      <p:sp>
        <p:nvSpPr>
          <p:cNvPr id="6" name="Titel 1">
            <a:extLst>
              <a:ext uri="{FF2B5EF4-FFF2-40B4-BE49-F238E27FC236}">
                <a16:creationId xmlns="" xmlns:a16="http://schemas.microsoft.com/office/drawing/2014/main" id="{46C870AE-5E07-B640-8AE8-4A79AE73BCEE}"/>
              </a:ext>
            </a:extLst>
          </p:cNvPr>
          <p:cNvSpPr>
            <a:spLocks noGrp="1"/>
          </p:cNvSpPr>
          <p:nvPr>
            <p:ph idx="1"/>
          </p:nvPr>
        </p:nvSpPr>
        <p:spPr/>
        <p:txBody>
          <a:bodyPr>
            <a:normAutofit fontScale="97500"/>
          </a:bodyPr>
          <a:lstStyle/>
          <a:p>
            <a:r>
              <a:rPr lang="de-DE" dirty="0"/>
              <a:t>Die Qualität und die Quantität (letztere insbesondere im Erwachsenenbereich) sollten deutlich gesteigert werden können. </a:t>
            </a:r>
          </a:p>
          <a:p>
            <a:r>
              <a:rPr lang="de-DE" dirty="0"/>
              <a:t>Höhere Quote zur Qualifizierung auf nachfolgenden Veranstaltungen (z.B. Bezirksranglisten)</a:t>
            </a:r>
          </a:p>
          <a:p>
            <a:r>
              <a:rPr lang="de-DE" dirty="0"/>
              <a:t>Diesen Effekt erleben wir heute schon durch die gemeinsam ausgerichteten Meisterschaften sowie Ranglistenturniere </a:t>
            </a:r>
          </a:p>
          <a:p>
            <a:pPr marL="457200" lvl="1" indent="0">
              <a:buNone/>
            </a:pPr>
            <a:endParaRPr lang="de-DE" dirty="0"/>
          </a:p>
          <a:p>
            <a:endParaRPr lang="de-DE" dirty="0"/>
          </a:p>
        </p:txBody>
      </p:sp>
    </p:spTree>
    <p:extLst>
      <p:ext uri="{BB962C8B-B14F-4D97-AF65-F5344CB8AC3E}">
        <p14:creationId xmlns:p14="http://schemas.microsoft.com/office/powerpoint/2010/main" val="1706092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 xmlns:a16="http://schemas.microsoft.com/office/drawing/2014/main" id="{3C04A429-A81D-8B4D-BF63-4D6E97A7C3A8}"/>
              </a:ext>
            </a:extLst>
          </p:cNvPr>
          <p:cNvSpPr>
            <a:spLocks noGrp="1"/>
          </p:cNvSpPr>
          <p:nvPr>
            <p:ph idx="1"/>
          </p:nvPr>
        </p:nvSpPr>
        <p:spPr/>
        <p:txBody>
          <a:bodyPr>
            <a:normAutofit/>
          </a:bodyPr>
          <a:lstStyle/>
          <a:p>
            <a:r>
              <a:rPr lang="de-DE" dirty="0"/>
              <a:t>Aktuell gibt es zahlreiche Angebote für den Breitensportbereich (Minimeisterschaften, Rundlauf- Team-Cup usw.) </a:t>
            </a:r>
          </a:p>
          <a:p>
            <a:r>
              <a:rPr lang="de-DE" dirty="0"/>
              <a:t>Mehr Teilnehmer in der Halle durch gemeinsame Ausrichtung von Veranstaltungen (z.B. Mini-Meisterschaften)</a:t>
            </a:r>
          </a:p>
          <a:p>
            <a:r>
              <a:rPr lang="de-DE" dirty="0"/>
              <a:t>Dadurch einfacherer Suche nach Veranstaltern</a:t>
            </a:r>
          </a:p>
          <a:p>
            <a:r>
              <a:rPr lang="de-DE" dirty="0"/>
              <a:t>Sehr gute Organisation im Rahmen des Rundlauf-Team Cups in Wolfsburg. Durch unsere Kontakte könnte dies in Gifhorn ausgeweitet werden</a:t>
            </a:r>
          </a:p>
        </p:txBody>
      </p:sp>
      <p:sp>
        <p:nvSpPr>
          <p:cNvPr id="4" name="Titel 1">
            <a:extLst>
              <a:ext uri="{FF2B5EF4-FFF2-40B4-BE49-F238E27FC236}">
                <a16:creationId xmlns="" xmlns:a16="http://schemas.microsoft.com/office/drawing/2014/main" id="{5399A7AB-D399-D64F-AEFC-94F9BD4BC8E8}"/>
              </a:ext>
            </a:extLst>
          </p:cNvPr>
          <p:cNvSpPr>
            <a:spLocks noGrp="1"/>
          </p:cNvSpPr>
          <p:nvPr>
            <p:ph type="title"/>
          </p:nvPr>
        </p:nvSpPr>
        <p:spPr>
          <a:xfrm>
            <a:off x="1451578" y="173147"/>
            <a:ext cx="9603275" cy="1049235"/>
          </a:xfrm>
        </p:spPr>
        <p:txBody>
          <a:bodyPr>
            <a:noAutofit/>
          </a:bodyPr>
          <a:lstStyle/>
          <a:p>
            <a:r>
              <a:rPr lang="en-US" altLang="ko-KR" sz="2800" dirty="0">
                <a:solidFill>
                  <a:schemeClr val="tx1">
                    <a:lumMod val="75000"/>
                    <a:lumOff val="25000"/>
                  </a:schemeClr>
                </a:solidFill>
                <a:cs typeface="Arial" pitchFamily="34" charset="0"/>
              </a:rPr>
              <a:t>Information </a:t>
            </a:r>
            <a:r>
              <a:rPr lang="en-US" altLang="ko-KR" sz="2800" dirty="0" err="1">
                <a:solidFill>
                  <a:schemeClr val="tx1">
                    <a:lumMod val="75000"/>
                    <a:lumOff val="25000"/>
                  </a:schemeClr>
                </a:solidFill>
                <a:cs typeface="Arial" pitchFamily="34" charset="0"/>
              </a:rPr>
              <a:t>zur</a:t>
            </a:r>
            <a:r>
              <a:rPr lang="en-US" altLang="ko-KR" sz="2800" dirty="0">
                <a:solidFill>
                  <a:schemeClr val="tx1">
                    <a:lumMod val="75000"/>
                    <a:lumOff val="25000"/>
                  </a:schemeClr>
                </a:solidFill>
                <a:cs typeface="Arial" pitchFamily="34" charset="0"/>
              </a:rPr>
              <a:t> </a:t>
            </a:r>
            <a:r>
              <a:rPr lang="en-US" altLang="ko-KR" sz="2800" dirty="0" err="1">
                <a:solidFill>
                  <a:schemeClr val="tx1">
                    <a:lumMod val="75000"/>
                    <a:lumOff val="25000"/>
                  </a:schemeClr>
                </a:solidFill>
                <a:cs typeface="Arial" pitchFamily="34" charset="0"/>
              </a:rPr>
              <a:t>Auswirkung</a:t>
            </a:r>
            <a:r>
              <a:rPr lang="en-US" altLang="ko-KR" sz="2800" dirty="0">
                <a:solidFill>
                  <a:schemeClr val="tx1">
                    <a:lumMod val="75000"/>
                    <a:lumOff val="25000"/>
                  </a:schemeClr>
                </a:solidFill>
                <a:cs typeface="Arial" pitchFamily="34" charset="0"/>
              </a:rPr>
              <a:t> der </a:t>
            </a:r>
            <a:r>
              <a:rPr lang="en-US" altLang="ko-KR" sz="2800" dirty="0" err="1">
                <a:solidFill>
                  <a:schemeClr val="tx1">
                    <a:lumMod val="75000"/>
                    <a:lumOff val="25000"/>
                  </a:schemeClr>
                </a:solidFill>
                <a:cs typeface="Arial" pitchFamily="34" charset="0"/>
              </a:rPr>
              <a:t>Verschmelzung</a:t>
            </a:r>
            <a:r>
              <a:rPr lang="en-US" altLang="ko-KR" sz="2800" dirty="0">
                <a:solidFill>
                  <a:schemeClr val="tx1">
                    <a:lumMod val="75000"/>
                    <a:lumOff val="25000"/>
                  </a:schemeClr>
                </a:solidFill>
                <a:cs typeface="Arial" pitchFamily="34" charset="0"/>
              </a:rPr>
              <a:t>/</a:t>
            </a:r>
            <a:r>
              <a:rPr lang="en-US" altLang="ko-KR" sz="2800" dirty="0" err="1">
                <a:solidFill>
                  <a:schemeClr val="tx1">
                    <a:lumMod val="75000"/>
                    <a:lumOff val="25000"/>
                  </a:schemeClr>
                </a:solidFill>
                <a:cs typeface="Arial" pitchFamily="34" charset="0"/>
              </a:rPr>
              <a:t>Zeitpunkt</a:t>
            </a:r>
            <a:r>
              <a:rPr lang="en-US" altLang="ko-KR" sz="2800" dirty="0">
                <a:solidFill>
                  <a:schemeClr val="tx1">
                    <a:lumMod val="75000"/>
                    <a:lumOff val="25000"/>
                  </a:schemeClr>
                </a:solidFill>
                <a:cs typeface="Arial" pitchFamily="34" charset="0"/>
              </a:rPr>
              <a:t>/</a:t>
            </a:r>
            <a:r>
              <a:rPr lang="en-US" altLang="ko-KR" sz="2800" dirty="0" err="1">
                <a:solidFill>
                  <a:schemeClr val="tx1">
                    <a:lumMod val="75000"/>
                    <a:lumOff val="25000"/>
                  </a:schemeClr>
                </a:solidFill>
                <a:cs typeface="Arial" pitchFamily="34" charset="0"/>
              </a:rPr>
              <a:t>Spielbetrieb</a:t>
            </a:r>
            <a:r>
              <a:rPr lang="en-US" altLang="ko-KR" sz="2800" dirty="0">
                <a:solidFill>
                  <a:schemeClr val="tx1">
                    <a:lumMod val="75000"/>
                    <a:lumOff val="25000"/>
                  </a:schemeClr>
                </a:solidFill>
                <a:cs typeface="Arial" pitchFamily="34" charset="0"/>
              </a:rPr>
              <a:t> </a:t>
            </a:r>
            <a:r>
              <a:rPr lang="en-US" altLang="ko-KR" sz="2800" dirty="0" err="1">
                <a:solidFill>
                  <a:schemeClr val="tx1">
                    <a:lumMod val="75000"/>
                    <a:lumOff val="25000"/>
                  </a:schemeClr>
                </a:solidFill>
                <a:cs typeface="Arial" pitchFamily="34" charset="0"/>
              </a:rPr>
              <a:t>usw</a:t>
            </a:r>
            <a:r>
              <a:rPr lang="en-US" altLang="ko-KR" sz="2800" dirty="0">
                <a:solidFill>
                  <a:schemeClr val="tx1">
                    <a:lumMod val="75000"/>
                    <a:lumOff val="25000"/>
                  </a:schemeClr>
                </a:solidFill>
                <a:cs typeface="Arial" pitchFamily="34" charset="0"/>
              </a:rPr>
              <a:t>.</a:t>
            </a:r>
            <a:r>
              <a:rPr lang="ko-KR" altLang="en-US" sz="2800" dirty="0">
                <a:solidFill>
                  <a:schemeClr val="tx1">
                    <a:lumMod val="75000"/>
                    <a:lumOff val="25000"/>
                  </a:schemeClr>
                </a:solidFill>
              </a:rPr>
              <a:t/>
            </a:r>
            <a:br>
              <a:rPr lang="ko-KR" altLang="en-US" sz="2800" dirty="0">
                <a:solidFill>
                  <a:schemeClr val="tx1">
                    <a:lumMod val="75000"/>
                    <a:lumOff val="25000"/>
                  </a:schemeClr>
                </a:solidFill>
              </a:rPr>
            </a:br>
            <a:endParaRPr lang="de-DE" sz="2800" dirty="0"/>
          </a:p>
        </p:txBody>
      </p:sp>
      <p:sp>
        <p:nvSpPr>
          <p:cNvPr id="5" name="Titel 1">
            <a:extLst>
              <a:ext uri="{FF2B5EF4-FFF2-40B4-BE49-F238E27FC236}">
                <a16:creationId xmlns="" xmlns:a16="http://schemas.microsoft.com/office/drawing/2014/main" id="{9E155ED2-7F34-9F4D-814A-8EF9BC284B01}"/>
              </a:ext>
            </a:extLst>
          </p:cNvPr>
          <p:cNvSpPr txBox="1">
            <a:spLocks/>
          </p:cNvSpPr>
          <p:nvPr/>
        </p:nvSpPr>
        <p:spPr>
          <a:xfrm>
            <a:off x="1451578" y="1140668"/>
            <a:ext cx="9603275" cy="63370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altLang="ko-KR" sz="2400" dirty="0">
                <a:solidFill>
                  <a:schemeClr val="tx1">
                    <a:lumMod val="75000"/>
                    <a:lumOff val="25000"/>
                  </a:schemeClr>
                </a:solidFill>
                <a:cs typeface="Arial" pitchFamily="34" charset="0"/>
              </a:rPr>
              <a:t>Breitensport</a:t>
            </a:r>
            <a:endParaRPr lang="de-DE" sz="2400" dirty="0"/>
          </a:p>
        </p:txBody>
      </p:sp>
    </p:spTree>
    <p:extLst>
      <p:ext uri="{BB962C8B-B14F-4D97-AF65-F5344CB8AC3E}">
        <p14:creationId xmlns:p14="http://schemas.microsoft.com/office/powerpoint/2010/main" val="3457921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6DE82B-F5EE-DC41-B0D7-9249AF837468}"/>
              </a:ext>
            </a:extLst>
          </p:cNvPr>
          <p:cNvSpPr>
            <a:spLocks noGrp="1"/>
          </p:cNvSpPr>
          <p:nvPr>
            <p:ph type="title"/>
          </p:nvPr>
        </p:nvSpPr>
        <p:spPr>
          <a:xfrm>
            <a:off x="1451578" y="173147"/>
            <a:ext cx="9603275" cy="1049235"/>
          </a:xfrm>
        </p:spPr>
        <p:txBody>
          <a:bodyPr>
            <a:noAutofit/>
          </a:bodyPr>
          <a:lstStyle/>
          <a:p>
            <a:r>
              <a:rPr lang="en-US" altLang="ko-KR" sz="2800" dirty="0">
                <a:solidFill>
                  <a:schemeClr val="tx1">
                    <a:lumMod val="75000"/>
                    <a:lumOff val="25000"/>
                  </a:schemeClr>
                </a:solidFill>
                <a:cs typeface="Arial" pitchFamily="34" charset="0"/>
              </a:rPr>
              <a:t>Information </a:t>
            </a:r>
            <a:r>
              <a:rPr lang="en-US" altLang="ko-KR" sz="2800" dirty="0" err="1">
                <a:solidFill>
                  <a:schemeClr val="tx1">
                    <a:lumMod val="75000"/>
                    <a:lumOff val="25000"/>
                  </a:schemeClr>
                </a:solidFill>
                <a:cs typeface="Arial" pitchFamily="34" charset="0"/>
              </a:rPr>
              <a:t>zur</a:t>
            </a:r>
            <a:r>
              <a:rPr lang="en-US" altLang="ko-KR" sz="2800" dirty="0">
                <a:solidFill>
                  <a:schemeClr val="tx1">
                    <a:lumMod val="75000"/>
                    <a:lumOff val="25000"/>
                  </a:schemeClr>
                </a:solidFill>
                <a:cs typeface="Arial" pitchFamily="34" charset="0"/>
              </a:rPr>
              <a:t> </a:t>
            </a:r>
            <a:r>
              <a:rPr lang="en-US" altLang="ko-KR" sz="2800" dirty="0" err="1">
                <a:solidFill>
                  <a:schemeClr val="tx1">
                    <a:lumMod val="75000"/>
                    <a:lumOff val="25000"/>
                  </a:schemeClr>
                </a:solidFill>
                <a:cs typeface="Arial" pitchFamily="34" charset="0"/>
              </a:rPr>
              <a:t>Auswirkung</a:t>
            </a:r>
            <a:r>
              <a:rPr lang="en-US" altLang="ko-KR" sz="2800" dirty="0">
                <a:solidFill>
                  <a:schemeClr val="tx1">
                    <a:lumMod val="75000"/>
                    <a:lumOff val="25000"/>
                  </a:schemeClr>
                </a:solidFill>
                <a:cs typeface="Arial" pitchFamily="34" charset="0"/>
              </a:rPr>
              <a:t> der </a:t>
            </a:r>
            <a:r>
              <a:rPr lang="en-US" altLang="ko-KR" sz="2800" dirty="0" err="1">
                <a:solidFill>
                  <a:schemeClr val="tx1">
                    <a:lumMod val="75000"/>
                    <a:lumOff val="25000"/>
                  </a:schemeClr>
                </a:solidFill>
                <a:cs typeface="Arial" pitchFamily="34" charset="0"/>
              </a:rPr>
              <a:t>Verschmelzung</a:t>
            </a:r>
            <a:r>
              <a:rPr lang="en-US" altLang="ko-KR" sz="2800" dirty="0">
                <a:solidFill>
                  <a:schemeClr val="tx1">
                    <a:lumMod val="75000"/>
                    <a:lumOff val="25000"/>
                  </a:schemeClr>
                </a:solidFill>
                <a:cs typeface="Arial" pitchFamily="34" charset="0"/>
              </a:rPr>
              <a:t>/</a:t>
            </a:r>
            <a:r>
              <a:rPr lang="en-US" altLang="ko-KR" sz="2800" dirty="0" err="1">
                <a:solidFill>
                  <a:schemeClr val="tx1">
                    <a:lumMod val="75000"/>
                    <a:lumOff val="25000"/>
                  </a:schemeClr>
                </a:solidFill>
                <a:cs typeface="Arial" pitchFamily="34" charset="0"/>
              </a:rPr>
              <a:t>Zeitpunkt</a:t>
            </a:r>
            <a:r>
              <a:rPr lang="en-US" altLang="ko-KR" sz="2800" dirty="0">
                <a:solidFill>
                  <a:schemeClr val="tx1">
                    <a:lumMod val="75000"/>
                    <a:lumOff val="25000"/>
                  </a:schemeClr>
                </a:solidFill>
                <a:cs typeface="Arial" pitchFamily="34" charset="0"/>
              </a:rPr>
              <a:t>/</a:t>
            </a:r>
            <a:r>
              <a:rPr lang="en-US" altLang="ko-KR" sz="2800" dirty="0" err="1">
                <a:solidFill>
                  <a:schemeClr val="tx1">
                    <a:lumMod val="75000"/>
                    <a:lumOff val="25000"/>
                  </a:schemeClr>
                </a:solidFill>
                <a:cs typeface="Arial" pitchFamily="34" charset="0"/>
              </a:rPr>
              <a:t>Spielbetrieb</a:t>
            </a:r>
            <a:r>
              <a:rPr lang="en-US" altLang="ko-KR" sz="2800" dirty="0">
                <a:solidFill>
                  <a:schemeClr val="tx1">
                    <a:lumMod val="75000"/>
                    <a:lumOff val="25000"/>
                  </a:schemeClr>
                </a:solidFill>
                <a:cs typeface="Arial" pitchFamily="34" charset="0"/>
              </a:rPr>
              <a:t> </a:t>
            </a:r>
            <a:r>
              <a:rPr lang="en-US" altLang="ko-KR" sz="2800" dirty="0" err="1">
                <a:solidFill>
                  <a:schemeClr val="tx1">
                    <a:lumMod val="75000"/>
                    <a:lumOff val="25000"/>
                  </a:schemeClr>
                </a:solidFill>
                <a:cs typeface="Arial" pitchFamily="34" charset="0"/>
              </a:rPr>
              <a:t>usw</a:t>
            </a:r>
            <a:r>
              <a:rPr lang="en-US" altLang="ko-KR" sz="2800" dirty="0">
                <a:solidFill>
                  <a:schemeClr val="tx1">
                    <a:lumMod val="75000"/>
                    <a:lumOff val="25000"/>
                  </a:schemeClr>
                </a:solidFill>
                <a:cs typeface="Arial" pitchFamily="34" charset="0"/>
              </a:rPr>
              <a:t>.</a:t>
            </a:r>
            <a:r>
              <a:rPr lang="ko-KR" altLang="en-US" sz="2800" dirty="0">
                <a:solidFill>
                  <a:schemeClr val="tx1">
                    <a:lumMod val="75000"/>
                    <a:lumOff val="25000"/>
                  </a:schemeClr>
                </a:solidFill>
              </a:rPr>
              <a:t/>
            </a:r>
            <a:br>
              <a:rPr lang="ko-KR" altLang="en-US" sz="2800" dirty="0">
                <a:solidFill>
                  <a:schemeClr val="tx1">
                    <a:lumMod val="75000"/>
                    <a:lumOff val="25000"/>
                  </a:schemeClr>
                </a:solidFill>
              </a:rPr>
            </a:br>
            <a:endParaRPr lang="de-DE" sz="2800" dirty="0"/>
          </a:p>
        </p:txBody>
      </p:sp>
      <p:sp>
        <p:nvSpPr>
          <p:cNvPr id="5" name="Titel 1">
            <a:extLst>
              <a:ext uri="{FF2B5EF4-FFF2-40B4-BE49-F238E27FC236}">
                <a16:creationId xmlns="" xmlns:a16="http://schemas.microsoft.com/office/drawing/2014/main" id="{885013DB-6B12-2F4D-9EA0-DA9073310FFB}"/>
              </a:ext>
            </a:extLst>
          </p:cNvPr>
          <p:cNvSpPr txBox="1">
            <a:spLocks/>
          </p:cNvSpPr>
          <p:nvPr/>
        </p:nvSpPr>
        <p:spPr>
          <a:xfrm>
            <a:off x="1451578" y="1140668"/>
            <a:ext cx="9603275" cy="63370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altLang="ko-KR" sz="2400" dirty="0">
                <a:solidFill>
                  <a:schemeClr val="tx1">
                    <a:lumMod val="75000"/>
                    <a:lumOff val="25000"/>
                  </a:schemeClr>
                </a:solidFill>
                <a:cs typeface="Arial" pitchFamily="34" charset="0"/>
              </a:rPr>
              <a:t>Mannschaftsspielbetrieb</a:t>
            </a:r>
            <a:endParaRPr lang="de-DE" sz="2400" dirty="0"/>
          </a:p>
        </p:txBody>
      </p:sp>
      <p:sp>
        <p:nvSpPr>
          <p:cNvPr id="6" name="Titel 1">
            <a:extLst>
              <a:ext uri="{FF2B5EF4-FFF2-40B4-BE49-F238E27FC236}">
                <a16:creationId xmlns="" xmlns:a16="http://schemas.microsoft.com/office/drawing/2014/main" id="{46C870AE-5E07-B640-8AE8-4A79AE73BCEE}"/>
              </a:ext>
            </a:extLst>
          </p:cNvPr>
          <p:cNvSpPr>
            <a:spLocks noGrp="1"/>
          </p:cNvSpPr>
          <p:nvPr>
            <p:ph idx="1"/>
          </p:nvPr>
        </p:nvSpPr>
        <p:spPr/>
        <p:txBody>
          <a:bodyPr>
            <a:normAutofit fontScale="97500"/>
          </a:bodyPr>
          <a:lstStyle/>
          <a:p>
            <a:r>
              <a:rPr lang="de-DE" dirty="0"/>
              <a:t>Im Erwachsenenpunktspielbetrieb sind insbesondere bei den Gruppeneinteilungen keine Änderungen geplant.</a:t>
            </a:r>
            <a:br>
              <a:rPr lang="de-DE" dirty="0"/>
            </a:br>
            <a:endParaRPr lang="de-DE" dirty="0"/>
          </a:p>
          <a:p>
            <a:r>
              <a:rPr lang="de-DE" dirty="0"/>
              <a:t>Im Jugendbereich wird der Jugendausschuss gemeinsam mit den </a:t>
            </a:r>
            <a:r>
              <a:rPr lang="de-DE" dirty="0" err="1"/>
              <a:t>Vereinsvertetern</a:t>
            </a:r>
            <a:r>
              <a:rPr lang="de-DE" dirty="0"/>
              <a:t> eine neue Gruppeneinteilung diskutieren um für den Nachwuchs einen gemeinsamen sinnvollen Spielbetrieb anzubieten. </a:t>
            </a:r>
          </a:p>
          <a:p>
            <a:pPr marL="457200" lvl="1" indent="0">
              <a:buNone/>
            </a:pPr>
            <a:endParaRPr lang="de-DE" dirty="0"/>
          </a:p>
          <a:p>
            <a:endParaRPr lang="de-DE" dirty="0"/>
          </a:p>
        </p:txBody>
      </p:sp>
    </p:spTree>
    <p:extLst>
      <p:ext uri="{BB962C8B-B14F-4D97-AF65-F5344CB8AC3E}">
        <p14:creationId xmlns:p14="http://schemas.microsoft.com/office/powerpoint/2010/main" val="715357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 xmlns:a16="http://schemas.microsoft.com/office/drawing/2014/main" id="{EEFD8307-39A3-4D44-B0CE-9F6EDE49AFB9}"/>
              </a:ext>
            </a:extLst>
          </p:cNvPr>
          <p:cNvSpPr>
            <a:spLocks noGrp="1"/>
          </p:cNvSpPr>
          <p:nvPr>
            <p:ph idx="1"/>
          </p:nvPr>
        </p:nvSpPr>
        <p:spPr/>
        <p:txBody>
          <a:bodyPr>
            <a:normAutofit/>
          </a:bodyPr>
          <a:lstStyle/>
          <a:p>
            <a:r>
              <a:rPr lang="de-DE" dirty="0"/>
              <a:t>Spielstärkengerechte (an den QTTR-Werten orientierte) Integration der Wolfsburger Mannschaften in den </a:t>
            </a:r>
            <a:r>
              <a:rPr lang="de-DE" dirty="0" err="1"/>
              <a:t>Gifhorner</a:t>
            </a:r>
            <a:r>
              <a:rPr lang="de-DE" dirty="0"/>
              <a:t> Spielbetrieb</a:t>
            </a:r>
          </a:p>
          <a:p>
            <a:r>
              <a:rPr lang="de-DE" dirty="0"/>
              <a:t>keine Jugend- und Schülerklassen mehr getrennt, nur noch Jugend</a:t>
            </a:r>
          </a:p>
          <a:p>
            <a:r>
              <a:rPr lang="de-DE" dirty="0"/>
              <a:t>In den Punktspielen werden alle Spiele durchgespielt, d.h. ein Punktspiel kann z.B. auch 7:3, 8:2 oder 10:0 ausgehen</a:t>
            </a:r>
          </a:p>
          <a:p>
            <a:r>
              <a:rPr lang="de-DE" dirty="0"/>
              <a:t>Staffelleitung werden sich Uwe </a:t>
            </a:r>
            <a:r>
              <a:rPr lang="de-DE" dirty="0" err="1"/>
              <a:t>Ziaja</a:t>
            </a:r>
            <a:r>
              <a:rPr lang="de-DE" dirty="0"/>
              <a:t> (GF) und Hellen Niemann (WOB) teilen</a:t>
            </a:r>
          </a:p>
        </p:txBody>
      </p:sp>
      <p:sp>
        <p:nvSpPr>
          <p:cNvPr id="4" name="Titel 1">
            <a:extLst>
              <a:ext uri="{FF2B5EF4-FFF2-40B4-BE49-F238E27FC236}">
                <a16:creationId xmlns="" xmlns:a16="http://schemas.microsoft.com/office/drawing/2014/main" id="{CBF79A24-2000-1A4E-926E-E9BAD0F7D3EE}"/>
              </a:ext>
            </a:extLst>
          </p:cNvPr>
          <p:cNvSpPr>
            <a:spLocks noGrp="1"/>
          </p:cNvSpPr>
          <p:nvPr>
            <p:ph type="title"/>
          </p:nvPr>
        </p:nvSpPr>
        <p:spPr>
          <a:xfrm>
            <a:off x="1451578" y="173147"/>
            <a:ext cx="9603275" cy="1049235"/>
          </a:xfrm>
        </p:spPr>
        <p:txBody>
          <a:bodyPr>
            <a:noAutofit/>
          </a:bodyPr>
          <a:lstStyle/>
          <a:p>
            <a:r>
              <a:rPr lang="en-US" altLang="ko-KR" sz="2800" dirty="0">
                <a:solidFill>
                  <a:schemeClr val="tx1">
                    <a:lumMod val="75000"/>
                    <a:lumOff val="25000"/>
                  </a:schemeClr>
                </a:solidFill>
                <a:cs typeface="Arial" pitchFamily="34" charset="0"/>
              </a:rPr>
              <a:t>Information </a:t>
            </a:r>
            <a:r>
              <a:rPr lang="en-US" altLang="ko-KR" sz="2800" dirty="0" err="1">
                <a:solidFill>
                  <a:schemeClr val="tx1">
                    <a:lumMod val="75000"/>
                    <a:lumOff val="25000"/>
                  </a:schemeClr>
                </a:solidFill>
                <a:cs typeface="Arial" pitchFamily="34" charset="0"/>
              </a:rPr>
              <a:t>zur</a:t>
            </a:r>
            <a:r>
              <a:rPr lang="en-US" altLang="ko-KR" sz="2800" dirty="0">
                <a:solidFill>
                  <a:schemeClr val="tx1">
                    <a:lumMod val="75000"/>
                    <a:lumOff val="25000"/>
                  </a:schemeClr>
                </a:solidFill>
                <a:cs typeface="Arial" pitchFamily="34" charset="0"/>
              </a:rPr>
              <a:t> </a:t>
            </a:r>
            <a:r>
              <a:rPr lang="en-US" altLang="ko-KR" sz="2800" dirty="0" err="1">
                <a:solidFill>
                  <a:schemeClr val="tx1">
                    <a:lumMod val="75000"/>
                    <a:lumOff val="25000"/>
                  </a:schemeClr>
                </a:solidFill>
                <a:cs typeface="Arial" pitchFamily="34" charset="0"/>
              </a:rPr>
              <a:t>Auswirkung</a:t>
            </a:r>
            <a:r>
              <a:rPr lang="en-US" altLang="ko-KR" sz="2800" dirty="0">
                <a:solidFill>
                  <a:schemeClr val="tx1">
                    <a:lumMod val="75000"/>
                    <a:lumOff val="25000"/>
                  </a:schemeClr>
                </a:solidFill>
                <a:cs typeface="Arial" pitchFamily="34" charset="0"/>
              </a:rPr>
              <a:t> der </a:t>
            </a:r>
            <a:r>
              <a:rPr lang="en-US" altLang="ko-KR" sz="2800" dirty="0" err="1">
                <a:solidFill>
                  <a:schemeClr val="tx1">
                    <a:lumMod val="75000"/>
                    <a:lumOff val="25000"/>
                  </a:schemeClr>
                </a:solidFill>
                <a:cs typeface="Arial" pitchFamily="34" charset="0"/>
              </a:rPr>
              <a:t>Verschmelzung</a:t>
            </a:r>
            <a:r>
              <a:rPr lang="en-US" altLang="ko-KR" sz="2800" dirty="0">
                <a:solidFill>
                  <a:schemeClr val="tx1">
                    <a:lumMod val="75000"/>
                    <a:lumOff val="25000"/>
                  </a:schemeClr>
                </a:solidFill>
                <a:cs typeface="Arial" pitchFamily="34" charset="0"/>
              </a:rPr>
              <a:t>/</a:t>
            </a:r>
            <a:r>
              <a:rPr lang="en-US" altLang="ko-KR" sz="2800" dirty="0" err="1">
                <a:solidFill>
                  <a:schemeClr val="tx1">
                    <a:lumMod val="75000"/>
                    <a:lumOff val="25000"/>
                  </a:schemeClr>
                </a:solidFill>
                <a:cs typeface="Arial" pitchFamily="34" charset="0"/>
              </a:rPr>
              <a:t>Zeitpunkt</a:t>
            </a:r>
            <a:r>
              <a:rPr lang="en-US" altLang="ko-KR" sz="2800" dirty="0">
                <a:solidFill>
                  <a:schemeClr val="tx1">
                    <a:lumMod val="75000"/>
                    <a:lumOff val="25000"/>
                  </a:schemeClr>
                </a:solidFill>
                <a:cs typeface="Arial" pitchFamily="34" charset="0"/>
              </a:rPr>
              <a:t>/</a:t>
            </a:r>
            <a:r>
              <a:rPr lang="en-US" altLang="ko-KR" sz="2800" dirty="0" err="1">
                <a:solidFill>
                  <a:schemeClr val="tx1">
                    <a:lumMod val="75000"/>
                    <a:lumOff val="25000"/>
                  </a:schemeClr>
                </a:solidFill>
                <a:cs typeface="Arial" pitchFamily="34" charset="0"/>
              </a:rPr>
              <a:t>Spielbetrieb</a:t>
            </a:r>
            <a:r>
              <a:rPr lang="en-US" altLang="ko-KR" sz="2800" dirty="0">
                <a:solidFill>
                  <a:schemeClr val="tx1">
                    <a:lumMod val="75000"/>
                    <a:lumOff val="25000"/>
                  </a:schemeClr>
                </a:solidFill>
                <a:cs typeface="Arial" pitchFamily="34" charset="0"/>
              </a:rPr>
              <a:t> </a:t>
            </a:r>
            <a:r>
              <a:rPr lang="en-US" altLang="ko-KR" sz="2800" dirty="0" err="1">
                <a:solidFill>
                  <a:schemeClr val="tx1">
                    <a:lumMod val="75000"/>
                    <a:lumOff val="25000"/>
                  </a:schemeClr>
                </a:solidFill>
                <a:cs typeface="Arial" pitchFamily="34" charset="0"/>
              </a:rPr>
              <a:t>usw</a:t>
            </a:r>
            <a:r>
              <a:rPr lang="en-US" altLang="ko-KR" sz="2800" dirty="0">
                <a:solidFill>
                  <a:schemeClr val="tx1">
                    <a:lumMod val="75000"/>
                    <a:lumOff val="25000"/>
                  </a:schemeClr>
                </a:solidFill>
                <a:cs typeface="Arial" pitchFamily="34" charset="0"/>
              </a:rPr>
              <a:t>.</a:t>
            </a:r>
            <a:r>
              <a:rPr lang="ko-KR" altLang="en-US" sz="2800" dirty="0">
                <a:solidFill>
                  <a:schemeClr val="tx1">
                    <a:lumMod val="75000"/>
                    <a:lumOff val="25000"/>
                  </a:schemeClr>
                </a:solidFill>
              </a:rPr>
              <a:t/>
            </a:r>
            <a:br>
              <a:rPr lang="ko-KR" altLang="en-US" sz="2800" dirty="0">
                <a:solidFill>
                  <a:schemeClr val="tx1">
                    <a:lumMod val="75000"/>
                    <a:lumOff val="25000"/>
                  </a:schemeClr>
                </a:solidFill>
              </a:rPr>
            </a:br>
            <a:endParaRPr lang="de-DE" sz="2800" dirty="0"/>
          </a:p>
        </p:txBody>
      </p:sp>
      <p:sp>
        <p:nvSpPr>
          <p:cNvPr id="5" name="Titel 1">
            <a:extLst>
              <a:ext uri="{FF2B5EF4-FFF2-40B4-BE49-F238E27FC236}">
                <a16:creationId xmlns="" xmlns:a16="http://schemas.microsoft.com/office/drawing/2014/main" id="{A3EA97DF-CE67-694B-AB7F-0671C77CBEB1}"/>
              </a:ext>
            </a:extLst>
          </p:cNvPr>
          <p:cNvSpPr txBox="1">
            <a:spLocks/>
          </p:cNvSpPr>
          <p:nvPr/>
        </p:nvSpPr>
        <p:spPr>
          <a:xfrm>
            <a:off x="1451578" y="1140668"/>
            <a:ext cx="9603275" cy="63370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altLang="ko-KR" sz="2400" dirty="0">
                <a:solidFill>
                  <a:schemeClr val="tx1">
                    <a:lumMod val="75000"/>
                    <a:lumOff val="25000"/>
                  </a:schemeClr>
                </a:solidFill>
                <a:cs typeface="Arial" pitchFamily="34" charset="0"/>
              </a:rPr>
              <a:t>Mannschaftsspielbetrieb - Jugend</a:t>
            </a:r>
            <a:endParaRPr lang="de-DE" sz="2400" dirty="0"/>
          </a:p>
        </p:txBody>
      </p:sp>
    </p:spTree>
    <p:extLst>
      <p:ext uri="{BB962C8B-B14F-4D97-AF65-F5344CB8AC3E}">
        <p14:creationId xmlns:p14="http://schemas.microsoft.com/office/powerpoint/2010/main" val="3348337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 xmlns:a16="http://schemas.microsoft.com/office/drawing/2014/main" id="{EEFD8307-39A3-4D44-B0CE-9F6EDE49AFB9}"/>
              </a:ext>
            </a:extLst>
          </p:cNvPr>
          <p:cNvSpPr>
            <a:spLocks noGrp="1"/>
          </p:cNvSpPr>
          <p:nvPr>
            <p:ph idx="1"/>
          </p:nvPr>
        </p:nvSpPr>
        <p:spPr/>
        <p:txBody>
          <a:bodyPr>
            <a:normAutofit/>
          </a:bodyPr>
          <a:lstStyle/>
          <a:p>
            <a:r>
              <a:rPr lang="de-DE" dirty="0"/>
              <a:t>es wird versucht eine Staffelstärke von acht Mannschaften in allen Klassen aufzubauen (insgesamt eine Kreisliga und vier oder fünf Kreisklassen)</a:t>
            </a:r>
          </a:p>
          <a:p>
            <a:r>
              <a:rPr lang="de-DE" dirty="0"/>
              <a:t>bei deutlich zu vielen Mannschaften in einer Staffel kann es zur Teilung in eine Nord- und eine Südstaffel kommen</a:t>
            </a:r>
          </a:p>
          <a:p>
            <a:r>
              <a:rPr lang="de-DE" dirty="0"/>
              <a:t>eine geografische Teilung ist aber grundsätzlich nicht vorgesehen</a:t>
            </a:r>
          </a:p>
          <a:p>
            <a:r>
              <a:rPr lang="de-DE" dirty="0"/>
              <a:t>Termin zur Umsetzung </a:t>
            </a:r>
            <a:r>
              <a:rPr lang="de-DE" b="1" dirty="0"/>
              <a:t>31.05.2018</a:t>
            </a:r>
          </a:p>
        </p:txBody>
      </p:sp>
      <p:sp>
        <p:nvSpPr>
          <p:cNvPr id="4" name="Titel 1">
            <a:extLst>
              <a:ext uri="{FF2B5EF4-FFF2-40B4-BE49-F238E27FC236}">
                <a16:creationId xmlns="" xmlns:a16="http://schemas.microsoft.com/office/drawing/2014/main" id="{CBF79A24-2000-1A4E-926E-E9BAD0F7D3EE}"/>
              </a:ext>
            </a:extLst>
          </p:cNvPr>
          <p:cNvSpPr>
            <a:spLocks noGrp="1"/>
          </p:cNvSpPr>
          <p:nvPr>
            <p:ph type="title"/>
          </p:nvPr>
        </p:nvSpPr>
        <p:spPr>
          <a:xfrm>
            <a:off x="1451578" y="173147"/>
            <a:ext cx="9603275" cy="1049235"/>
          </a:xfrm>
        </p:spPr>
        <p:txBody>
          <a:bodyPr>
            <a:noAutofit/>
          </a:bodyPr>
          <a:lstStyle/>
          <a:p>
            <a:r>
              <a:rPr lang="en-US" altLang="ko-KR" sz="2800" dirty="0">
                <a:solidFill>
                  <a:schemeClr val="tx1">
                    <a:lumMod val="75000"/>
                    <a:lumOff val="25000"/>
                  </a:schemeClr>
                </a:solidFill>
                <a:cs typeface="Arial" pitchFamily="34" charset="0"/>
              </a:rPr>
              <a:t>Information </a:t>
            </a:r>
            <a:r>
              <a:rPr lang="en-US" altLang="ko-KR" sz="2800" dirty="0" err="1">
                <a:solidFill>
                  <a:schemeClr val="tx1">
                    <a:lumMod val="75000"/>
                    <a:lumOff val="25000"/>
                  </a:schemeClr>
                </a:solidFill>
                <a:cs typeface="Arial" pitchFamily="34" charset="0"/>
              </a:rPr>
              <a:t>zur</a:t>
            </a:r>
            <a:r>
              <a:rPr lang="en-US" altLang="ko-KR" sz="2800" dirty="0">
                <a:solidFill>
                  <a:schemeClr val="tx1">
                    <a:lumMod val="75000"/>
                    <a:lumOff val="25000"/>
                  </a:schemeClr>
                </a:solidFill>
                <a:cs typeface="Arial" pitchFamily="34" charset="0"/>
              </a:rPr>
              <a:t> </a:t>
            </a:r>
            <a:r>
              <a:rPr lang="en-US" altLang="ko-KR" sz="2800" dirty="0" err="1">
                <a:solidFill>
                  <a:schemeClr val="tx1">
                    <a:lumMod val="75000"/>
                    <a:lumOff val="25000"/>
                  </a:schemeClr>
                </a:solidFill>
                <a:cs typeface="Arial" pitchFamily="34" charset="0"/>
              </a:rPr>
              <a:t>Auswirkung</a:t>
            </a:r>
            <a:r>
              <a:rPr lang="en-US" altLang="ko-KR" sz="2800" dirty="0">
                <a:solidFill>
                  <a:schemeClr val="tx1">
                    <a:lumMod val="75000"/>
                    <a:lumOff val="25000"/>
                  </a:schemeClr>
                </a:solidFill>
                <a:cs typeface="Arial" pitchFamily="34" charset="0"/>
              </a:rPr>
              <a:t> der </a:t>
            </a:r>
            <a:r>
              <a:rPr lang="en-US" altLang="ko-KR" sz="2800" dirty="0" err="1">
                <a:solidFill>
                  <a:schemeClr val="tx1">
                    <a:lumMod val="75000"/>
                    <a:lumOff val="25000"/>
                  </a:schemeClr>
                </a:solidFill>
                <a:cs typeface="Arial" pitchFamily="34" charset="0"/>
              </a:rPr>
              <a:t>Verschmelzung</a:t>
            </a:r>
            <a:r>
              <a:rPr lang="en-US" altLang="ko-KR" sz="2800" dirty="0">
                <a:solidFill>
                  <a:schemeClr val="tx1">
                    <a:lumMod val="75000"/>
                    <a:lumOff val="25000"/>
                  </a:schemeClr>
                </a:solidFill>
                <a:cs typeface="Arial" pitchFamily="34" charset="0"/>
              </a:rPr>
              <a:t>/</a:t>
            </a:r>
            <a:r>
              <a:rPr lang="en-US" altLang="ko-KR" sz="2800" dirty="0" err="1">
                <a:solidFill>
                  <a:schemeClr val="tx1">
                    <a:lumMod val="75000"/>
                    <a:lumOff val="25000"/>
                  </a:schemeClr>
                </a:solidFill>
                <a:cs typeface="Arial" pitchFamily="34" charset="0"/>
              </a:rPr>
              <a:t>Zeitpunkt</a:t>
            </a:r>
            <a:r>
              <a:rPr lang="en-US" altLang="ko-KR" sz="2800" dirty="0">
                <a:solidFill>
                  <a:schemeClr val="tx1">
                    <a:lumMod val="75000"/>
                    <a:lumOff val="25000"/>
                  </a:schemeClr>
                </a:solidFill>
                <a:cs typeface="Arial" pitchFamily="34" charset="0"/>
              </a:rPr>
              <a:t>/</a:t>
            </a:r>
            <a:r>
              <a:rPr lang="en-US" altLang="ko-KR" sz="2800" dirty="0" err="1">
                <a:solidFill>
                  <a:schemeClr val="tx1">
                    <a:lumMod val="75000"/>
                    <a:lumOff val="25000"/>
                  </a:schemeClr>
                </a:solidFill>
                <a:cs typeface="Arial" pitchFamily="34" charset="0"/>
              </a:rPr>
              <a:t>Spielbetrieb</a:t>
            </a:r>
            <a:r>
              <a:rPr lang="en-US" altLang="ko-KR" sz="2800" dirty="0">
                <a:solidFill>
                  <a:schemeClr val="tx1">
                    <a:lumMod val="75000"/>
                    <a:lumOff val="25000"/>
                  </a:schemeClr>
                </a:solidFill>
                <a:cs typeface="Arial" pitchFamily="34" charset="0"/>
              </a:rPr>
              <a:t> </a:t>
            </a:r>
            <a:r>
              <a:rPr lang="en-US" altLang="ko-KR" sz="2800" dirty="0" err="1">
                <a:solidFill>
                  <a:schemeClr val="tx1">
                    <a:lumMod val="75000"/>
                    <a:lumOff val="25000"/>
                  </a:schemeClr>
                </a:solidFill>
                <a:cs typeface="Arial" pitchFamily="34" charset="0"/>
              </a:rPr>
              <a:t>usw</a:t>
            </a:r>
            <a:r>
              <a:rPr lang="en-US" altLang="ko-KR" sz="2800" dirty="0">
                <a:solidFill>
                  <a:schemeClr val="tx1">
                    <a:lumMod val="75000"/>
                    <a:lumOff val="25000"/>
                  </a:schemeClr>
                </a:solidFill>
                <a:cs typeface="Arial" pitchFamily="34" charset="0"/>
              </a:rPr>
              <a:t>.</a:t>
            </a:r>
            <a:r>
              <a:rPr lang="ko-KR" altLang="en-US" sz="2800" dirty="0">
                <a:solidFill>
                  <a:schemeClr val="tx1">
                    <a:lumMod val="75000"/>
                    <a:lumOff val="25000"/>
                  </a:schemeClr>
                </a:solidFill>
              </a:rPr>
              <a:t/>
            </a:r>
            <a:br>
              <a:rPr lang="ko-KR" altLang="en-US" sz="2800" dirty="0">
                <a:solidFill>
                  <a:schemeClr val="tx1">
                    <a:lumMod val="75000"/>
                    <a:lumOff val="25000"/>
                  </a:schemeClr>
                </a:solidFill>
              </a:rPr>
            </a:br>
            <a:endParaRPr lang="de-DE" sz="2800" dirty="0"/>
          </a:p>
        </p:txBody>
      </p:sp>
      <p:sp>
        <p:nvSpPr>
          <p:cNvPr id="5" name="Titel 1">
            <a:extLst>
              <a:ext uri="{FF2B5EF4-FFF2-40B4-BE49-F238E27FC236}">
                <a16:creationId xmlns="" xmlns:a16="http://schemas.microsoft.com/office/drawing/2014/main" id="{A3EA97DF-CE67-694B-AB7F-0671C77CBEB1}"/>
              </a:ext>
            </a:extLst>
          </p:cNvPr>
          <p:cNvSpPr txBox="1">
            <a:spLocks/>
          </p:cNvSpPr>
          <p:nvPr/>
        </p:nvSpPr>
        <p:spPr>
          <a:xfrm>
            <a:off x="1451578" y="1140668"/>
            <a:ext cx="9603275" cy="63370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altLang="ko-KR" sz="2400" dirty="0">
                <a:solidFill>
                  <a:schemeClr val="tx1">
                    <a:lumMod val="75000"/>
                    <a:lumOff val="25000"/>
                  </a:schemeClr>
                </a:solidFill>
                <a:cs typeface="Arial" pitchFamily="34" charset="0"/>
              </a:rPr>
              <a:t>Mannschaftsspielbetrieb - Jugend</a:t>
            </a:r>
            <a:endParaRPr lang="de-DE" sz="2400" dirty="0"/>
          </a:p>
        </p:txBody>
      </p:sp>
      <p:sp>
        <p:nvSpPr>
          <p:cNvPr id="6" name="Textfeld 5">
            <a:extLst>
              <a:ext uri="{FF2B5EF4-FFF2-40B4-BE49-F238E27FC236}">
                <a16:creationId xmlns="" xmlns:a16="http://schemas.microsoft.com/office/drawing/2014/main" id="{664178B5-1599-8A4E-AB4F-C30D0C86A13A}"/>
              </a:ext>
            </a:extLst>
          </p:cNvPr>
          <p:cNvSpPr txBox="1"/>
          <p:nvPr/>
        </p:nvSpPr>
        <p:spPr>
          <a:xfrm>
            <a:off x="1052379" y="5246041"/>
            <a:ext cx="11036996" cy="461665"/>
          </a:xfrm>
          <a:prstGeom prst="rect">
            <a:avLst/>
          </a:prstGeom>
          <a:noFill/>
        </p:spPr>
        <p:txBody>
          <a:bodyPr wrap="none" rtlCol="0">
            <a:spAutoFit/>
          </a:bodyPr>
          <a:lstStyle/>
          <a:p>
            <a:r>
              <a:rPr lang="de-DE" sz="2400" b="1" dirty="0"/>
              <a:t>Wird heute Nachmittag abgestimmt mit den Jugendvertretern der Vereine</a:t>
            </a:r>
          </a:p>
        </p:txBody>
      </p:sp>
    </p:spTree>
    <p:extLst>
      <p:ext uri="{BB962C8B-B14F-4D97-AF65-F5344CB8AC3E}">
        <p14:creationId xmlns:p14="http://schemas.microsoft.com/office/powerpoint/2010/main" val="564741477"/>
      </p:ext>
    </p:extLst>
  </p:cSld>
  <p:clrMapOvr>
    <a:masterClrMapping/>
  </p:clrMapOvr>
</p:sld>
</file>

<file path=ppt/theme/theme1.xml><?xml version="1.0" encoding="utf-8"?>
<a:theme xmlns:a="http://schemas.openxmlformats.org/drawingml/2006/main" name="Galerie">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Galerie</Template>
  <TotalTime>0</TotalTime>
  <Words>652</Words>
  <Application>Microsoft Office PowerPoint</Application>
  <PresentationFormat>Benutzerdefiniert</PresentationFormat>
  <Paragraphs>76</Paragraphs>
  <Slides>14</Slides>
  <Notes>0</Notes>
  <HiddenSlides>0</HiddenSlides>
  <MMClips>0</MMClips>
  <ScaleCrop>false</ScaleCrop>
  <HeadingPairs>
    <vt:vector size="4" baseType="variant">
      <vt:variant>
        <vt:lpstr>Design</vt:lpstr>
      </vt:variant>
      <vt:variant>
        <vt:i4>1</vt:i4>
      </vt:variant>
      <vt:variant>
        <vt:lpstr>Folientitel</vt:lpstr>
      </vt:variant>
      <vt:variant>
        <vt:i4>14</vt:i4>
      </vt:variant>
    </vt:vector>
  </HeadingPairs>
  <TitlesOfParts>
    <vt:vector size="15" baseType="lpstr">
      <vt:lpstr>Galerie</vt:lpstr>
      <vt:lpstr>Informations-veranstaltung fusion mit ttkv GF</vt:lpstr>
      <vt:lpstr>Agenda</vt:lpstr>
      <vt:lpstr>ausgangslage</vt:lpstr>
      <vt:lpstr>ausgangslage</vt:lpstr>
      <vt:lpstr>Information zur Auswirkung der Verschmelzung/Zeitpunkt/Spielbetrieb usw. </vt:lpstr>
      <vt:lpstr>Information zur Auswirkung der Verschmelzung/Zeitpunkt/Spielbetrieb usw. </vt:lpstr>
      <vt:lpstr>Information zur Auswirkung der Verschmelzung/Zeitpunkt/Spielbetrieb usw. </vt:lpstr>
      <vt:lpstr>Information zur Auswirkung der Verschmelzung/Zeitpunkt/Spielbetrieb usw. </vt:lpstr>
      <vt:lpstr>Information zur Auswirkung der Verschmelzung/Zeitpunkt/Spielbetrieb usw. </vt:lpstr>
      <vt:lpstr>Neue vorstandstruktur</vt:lpstr>
      <vt:lpstr>finanzen</vt:lpstr>
      <vt:lpstr>Highlights aus dem Vertragsentwurf</vt:lpstr>
      <vt:lpstr>Terminplanung</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Informationsveranstaltung fusion mit ttkv GF</dc:title>
  <dc:creator>René Andres</dc:creator>
  <cp:lastModifiedBy>Henneicke</cp:lastModifiedBy>
  <cp:revision>8</cp:revision>
  <dcterms:created xsi:type="dcterms:W3CDTF">2018-05-19T06:27:14Z</dcterms:created>
  <dcterms:modified xsi:type="dcterms:W3CDTF">2018-05-19T16:35:43Z</dcterms:modified>
</cp:coreProperties>
</file>